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81"/>
  </p:notesMasterIdLst>
  <p:handoutMasterIdLst>
    <p:handoutMasterId r:id="rId82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499" r:id="rId39"/>
    <p:sldId id="500" r:id="rId40"/>
    <p:sldId id="501" r:id="rId41"/>
    <p:sldId id="502" r:id="rId42"/>
    <p:sldId id="503" r:id="rId43"/>
    <p:sldId id="504" r:id="rId44"/>
    <p:sldId id="505" r:id="rId45"/>
    <p:sldId id="506" r:id="rId46"/>
    <p:sldId id="507" r:id="rId47"/>
    <p:sldId id="508" r:id="rId48"/>
    <p:sldId id="509" r:id="rId49"/>
    <p:sldId id="510" r:id="rId50"/>
    <p:sldId id="511" r:id="rId51"/>
    <p:sldId id="512" r:id="rId52"/>
    <p:sldId id="514" r:id="rId53"/>
    <p:sldId id="513" r:id="rId54"/>
    <p:sldId id="515" r:id="rId55"/>
    <p:sldId id="516" r:id="rId56"/>
    <p:sldId id="517" r:id="rId57"/>
    <p:sldId id="521" r:id="rId58"/>
    <p:sldId id="518" r:id="rId59"/>
    <p:sldId id="522" r:id="rId60"/>
    <p:sldId id="523" r:id="rId61"/>
    <p:sldId id="524" r:id="rId62"/>
    <p:sldId id="525" r:id="rId63"/>
    <p:sldId id="526" r:id="rId64"/>
    <p:sldId id="520" r:id="rId65"/>
    <p:sldId id="528" r:id="rId66"/>
    <p:sldId id="529" r:id="rId67"/>
    <p:sldId id="530" r:id="rId68"/>
    <p:sldId id="531" r:id="rId69"/>
    <p:sldId id="532" r:id="rId70"/>
    <p:sldId id="533" r:id="rId71"/>
    <p:sldId id="527" r:id="rId72"/>
    <p:sldId id="534" r:id="rId73"/>
    <p:sldId id="535" r:id="rId74"/>
    <p:sldId id="536" r:id="rId75"/>
    <p:sldId id="537" r:id="rId76"/>
    <p:sldId id="538" r:id="rId77"/>
    <p:sldId id="539" r:id="rId78"/>
    <p:sldId id="540" r:id="rId79"/>
    <p:sldId id="541" r:id="rId80"/>
  </p:sldIdLst>
  <p:sldSz cx="9144000" cy="6858000" type="screen4x3"/>
  <p:notesSz cx="9928225" cy="6797675"/>
  <p:custDataLst>
    <p:tags r:id="rId8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4EE"/>
    <a:srgbClr val="FFDDDD"/>
    <a:srgbClr val="FFE1E1"/>
    <a:srgbClr val="FFF3CD"/>
    <a:srgbClr val="FFECAF"/>
    <a:srgbClr val="B21212"/>
    <a:srgbClr val="F53939"/>
    <a:srgbClr val="C1D6FF"/>
    <a:srgbClr val="F5FC9A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59" autoAdjust="0"/>
    <p:restoredTop sz="94935" autoAdjust="0"/>
  </p:normalViewPr>
  <p:slideViewPr>
    <p:cSldViewPr>
      <p:cViewPr varScale="1">
        <p:scale>
          <a:sx n="79" d="100"/>
          <a:sy n="79" d="100"/>
        </p:scale>
        <p:origin x="130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presProps" Target="pres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notesMaster" Target="notesMasters/notesMaster1.xml"/><Relationship Id="rId86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33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4689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274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38908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7405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6191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24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45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4675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6433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61661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1405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49799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28970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50899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64670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70232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3994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89362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93719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75454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34975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71323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30484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76569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848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49149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820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7162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66941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27655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015253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86932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8696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39183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950097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04494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1841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461184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301666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484845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45459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535139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410049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045217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92151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636863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310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921450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16651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327690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73889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03519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59494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07044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560574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83354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8698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738405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627184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644015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40567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62562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182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4028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" Target="../slides/slide17.xml"/><Relationship Id="rId7" Type="http://schemas.openxmlformats.org/officeDocument/2006/relationships/slide" Target="../slides/slide4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07504" y="692696"/>
            <a:ext cx="864095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14.1 – Earth Crust Metals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017684" y="692696"/>
            <a:ext cx="135375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14.2 – Extracting Metals</a:t>
            </a:r>
            <a:r>
              <a:rPr lang="en-GB" sz="9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From Ores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2417520" y="692696"/>
            <a:ext cx="100811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14.3 – Extracting Iron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3471717" y="692696"/>
            <a:ext cx="1080120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14.4 – Extracting Aluminium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6" action="ppaction://hlinksldjump"/>
          </p:cNvPr>
          <p:cNvSpPr/>
          <p:nvPr userDrawn="1"/>
        </p:nvSpPr>
        <p:spPr>
          <a:xfrm>
            <a:off x="4597922" y="691790"/>
            <a:ext cx="1296143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14.5 – Making use of Metals and Alloys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rId7" action="ppaction://hlinksldjump"/>
          </p:cNvPr>
          <p:cNvSpPr/>
          <p:nvPr userDrawn="1"/>
        </p:nvSpPr>
        <p:spPr>
          <a:xfrm>
            <a:off x="5940152" y="692696"/>
            <a:ext cx="1080120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14.6 – Steels and Steel Making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07504" y="692696"/>
            <a:ext cx="864095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14,1 – Earth Crust Metals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1058009" y="692696"/>
            <a:ext cx="115212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14.2 – Extracting Metals</a:t>
            </a:r>
            <a:r>
              <a:rPr lang="en-GB" sz="9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From Ores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2296547" y="692696"/>
            <a:ext cx="100811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14.3 – Extracting Iron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 descr="111004 logo tbs rehab slogan and  hi def.jpg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4157" y="44624"/>
            <a:ext cx="1384347" cy="1007391"/>
          </a:xfrm>
          <a:prstGeom prst="rect">
            <a:avLst/>
          </a:prstGeom>
        </p:spPr>
      </p:pic>
      <p:sp>
        <p:nvSpPr>
          <p:cNvPr id="9" name="Round Same Side Corner Rectangle 8">
            <a:hlinkClick r:id="" action="ppaction://noaction"/>
          </p:cNvPr>
          <p:cNvSpPr/>
          <p:nvPr userDrawn="1"/>
        </p:nvSpPr>
        <p:spPr>
          <a:xfrm>
            <a:off x="3391069" y="692696"/>
            <a:ext cx="1080120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14.4 – Extracting Aluminium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 userDrawn="1"/>
        </p:nvSpPr>
        <p:spPr>
          <a:xfrm>
            <a:off x="4557599" y="691790"/>
            <a:ext cx="1296143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14.5 – Making use of Metals and Alloys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 userDrawn="1"/>
        </p:nvSpPr>
        <p:spPr>
          <a:xfrm>
            <a:off x="5940152" y="692696"/>
            <a:ext cx="1080120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14.6 – Steels and Steel Making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rgbClr val="FFF3CD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589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  <p:sldLayoutId id="2147483712" r:id="rId3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1.x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1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Unit%2014/14.1%20&#8211;%20Metals%20in%20the%20Earths%20Crust.docx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64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Unit%2014/14.2%20-%20Extraction%20of%20metal%20using%20carbon.mp4" TargetMode="External"/><Relationship Id="rId5" Type="http://schemas.openxmlformats.org/officeDocument/2006/relationships/image" Target="../media/image14.emf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Unit%2014/14.2%20&#8211;%20Extracting%20Metals%20from%20their%20Ores.docx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slide" Target="slide6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hyperlink" Target="Unit%2014/14.3%20-%20Blast%20Furnace.mp4" TargetMode="External"/><Relationship Id="rId5" Type="http://schemas.openxmlformats.org/officeDocument/2006/relationships/hyperlink" Target="Unit%2014/14.3%20-%20Extraction%20of%20Iron%20from%20Oxides.mp4" TargetMode="External"/><Relationship Id="rId4" Type="http://schemas.openxmlformats.org/officeDocument/2006/relationships/image" Target="../media/image19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7.xml"/><Relationship Id="rId5" Type="http://schemas.openxmlformats.org/officeDocument/2006/relationships/hyperlink" Target="Unit%2014/14.3%20-%20Blast%20Furnace.mp4" TargetMode="External"/><Relationship Id="rId4" Type="http://schemas.openxmlformats.org/officeDocument/2006/relationships/hyperlink" Target="Unit%2014/14.3%20-%20Extraction%20of%20Iron%20from%20Oxides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14/14.3%20-%20Extraction%20of%20Iron%20from%20Oxides.mp4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slide" Target="slide67.xml"/><Relationship Id="rId5" Type="http://schemas.openxmlformats.org/officeDocument/2006/relationships/image" Target="../media/image21.emf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Unit%2014/14.3%20-%20Extracting%20iron.docx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0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0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Unit%2014/14.4%20-%20Extracting%20Aluminium.docx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3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Unit%2014/14.5%20-%20Making%20Use%20of%20Metals%20and%20Alloys.docx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5.xml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7" Type="http://schemas.openxmlformats.org/officeDocument/2006/relationships/slide" Target="slide75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5.xml"/><Relationship Id="rId5" Type="http://schemas.openxmlformats.org/officeDocument/2006/relationships/image" Target="../media/image48.jpeg"/><Relationship Id="rId4" Type="http://schemas.openxmlformats.org/officeDocument/2006/relationships/hyperlink" Target="Unit%2014/14.6%20-%20From%20Start%20to%20Finish.mp4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Unit%2014/14.6%20&#8211;%20Making%20use%20of%20Metals%20and%20Alloys.docx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826276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9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</a:t>
            </a:r>
            <a:r>
              <a:rPr lang="en-US" sz="49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14 - </a:t>
            </a:r>
            <a:r>
              <a:rPr lang="en-US" sz="49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Making Use of Metals</a:t>
            </a:r>
            <a:endParaRPr lang="en-GB" sz="49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8606"/>
            <a:ext cx="1678981" cy="16125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14.1 – Metals in the Earths Crust</a:t>
            </a:r>
            <a:endParaRPr lang="en-GB" sz="4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035126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40" b="1" dirty="0" smtClean="0">
                <a:solidFill>
                  <a:srgbClr val="C00000"/>
                </a:solidFill>
              </a:rPr>
              <a:t>The </a:t>
            </a:r>
            <a:r>
              <a:rPr lang="en-US" sz="1740" b="1" dirty="0">
                <a:solidFill>
                  <a:srgbClr val="C00000"/>
                </a:solidFill>
              </a:rPr>
              <a:t>composition of the Earth’s crust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/>
              <a:t>We get some metals from the sea, but most from the Earth’s </a:t>
            </a:r>
            <a:r>
              <a:rPr lang="en-US" sz="1740" b="1" dirty="0">
                <a:solidFill>
                  <a:srgbClr val="FF0000"/>
                </a:solidFill>
              </a:rPr>
              <a:t>crust</a:t>
            </a:r>
            <a:r>
              <a:rPr lang="en-US" sz="1740" dirty="0">
                <a:solidFill>
                  <a:srgbClr val="FF0000"/>
                </a:solidFill>
              </a:rPr>
              <a:t> </a:t>
            </a:r>
            <a:r>
              <a:rPr lang="en-US" sz="1740" dirty="0" smtClean="0"/>
              <a:t>– the </a:t>
            </a:r>
            <a:r>
              <a:rPr lang="en-US" sz="1740" dirty="0"/>
              <a:t>Earth’s hard outer layer.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/>
              <a:t>The crust is mostly made of </a:t>
            </a:r>
            <a:r>
              <a:rPr lang="en-US" sz="1740" b="1" dirty="0">
                <a:solidFill>
                  <a:srgbClr val="FF0000"/>
                </a:solidFill>
              </a:rPr>
              <a:t>compounds</a:t>
            </a:r>
            <a:r>
              <a:rPr lang="en-US" sz="1740" dirty="0"/>
              <a:t>. But it also contains </a:t>
            </a:r>
            <a:r>
              <a:rPr lang="en-US" sz="1740" dirty="0" smtClean="0"/>
              <a:t>some </a:t>
            </a:r>
            <a:r>
              <a:rPr lang="en-US" sz="1740" b="1" dirty="0" smtClean="0">
                <a:solidFill>
                  <a:srgbClr val="FF0000"/>
                </a:solidFill>
              </a:rPr>
              <a:t>elements</a:t>
            </a:r>
            <a:r>
              <a:rPr lang="en-US" sz="1740" dirty="0" smtClean="0"/>
              <a:t> </a:t>
            </a:r>
            <a:r>
              <a:rPr lang="en-US" sz="1740" dirty="0"/>
              <a:t>such as copper, silver, mercury, platinum, and </a:t>
            </a:r>
            <a:r>
              <a:rPr lang="en-US" sz="1740" dirty="0" smtClean="0"/>
              <a:t>gold. These </a:t>
            </a:r>
            <a:r>
              <a:rPr lang="en-US" sz="1740" dirty="0"/>
              <a:t>occur native, or uncombined, because they are unreactive.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/>
              <a:t>If you could break all the crust down to elements, you would find it </a:t>
            </a:r>
            <a:r>
              <a:rPr lang="en-US" sz="1740" dirty="0" smtClean="0"/>
              <a:t>is almost </a:t>
            </a:r>
            <a:r>
              <a:rPr lang="en-US" sz="1740" dirty="0"/>
              <a:t>half oxygen! This shows its composition</a:t>
            </a:r>
            <a:r>
              <a:rPr lang="en-US" sz="174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40" dirty="0"/>
              <a:t>Note that: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40" dirty="0" smtClean="0"/>
              <a:t>two </a:t>
            </a:r>
            <a:r>
              <a:rPr lang="en-US" sz="1740" dirty="0"/>
              <a:t>non-metals, oxygen and silicon, make up nearly </a:t>
            </a:r>
            <a:r>
              <a:rPr lang="en-US" sz="1740" dirty="0" smtClean="0"/>
              <a:t>three-quarters of </a:t>
            </a:r>
            <a:r>
              <a:rPr lang="en-US" sz="1740" dirty="0"/>
              <a:t>the crust. They occur together in compounds such as silicon </a:t>
            </a:r>
            <a:r>
              <a:rPr lang="en-US" sz="1740" dirty="0" smtClean="0"/>
              <a:t>dioxide (</a:t>
            </a:r>
            <a:r>
              <a:rPr lang="en-US" sz="1740" b="1" dirty="0" smtClean="0">
                <a:solidFill>
                  <a:srgbClr val="FF0000"/>
                </a:solidFill>
              </a:rPr>
              <a:t>silica</a:t>
            </a:r>
            <a:r>
              <a:rPr lang="en-US" sz="1740" dirty="0" smtClean="0"/>
              <a:t> </a:t>
            </a:r>
            <a:r>
              <a:rPr lang="en-US" sz="1740" dirty="0"/>
              <a:t>or </a:t>
            </a:r>
            <a:r>
              <a:rPr lang="en-US" sz="1740" b="1" dirty="0">
                <a:solidFill>
                  <a:srgbClr val="FF0000"/>
                </a:solidFill>
              </a:rPr>
              <a:t>sand</a:t>
            </a:r>
            <a:r>
              <a:rPr lang="en-US" sz="1740" dirty="0"/>
              <a:t>). Oxygen is also found in compounds such as </a:t>
            </a:r>
            <a:r>
              <a:rPr lang="en-US" sz="1740" dirty="0" smtClean="0"/>
              <a:t>iron(III) oxide</a:t>
            </a:r>
            <a:r>
              <a:rPr lang="en-US" sz="1740" dirty="0"/>
              <a:t>, aluminium oxide, and calcium carbonate.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40" dirty="0" smtClean="0"/>
              <a:t>just </a:t>
            </a:r>
            <a:r>
              <a:rPr lang="en-US" sz="1740" dirty="0"/>
              <a:t>six metals – aluminium to potassium in the pie chart – make </a:t>
            </a:r>
            <a:r>
              <a:rPr lang="en-US" sz="1740" dirty="0" smtClean="0"/>
              <a:t>up over </a:t>
            </a:r>
            <a:r>
              <a:rPr lang="en-US" sz="1740" dirty="0"/>
              <a:t>one-quarter of the crust. Aluminium is the most abundant of </a:t>
            </a:r>
            <a:r>
              <a:rPr lang="en-US" sz="1740" dirty="0" smtClean="0"/>
              <a:t>these, and </a:t>
            </a:r>
            <a:r>
              <a:rPr lang="en-US" sz="1740" dirty="0"/>
              <a:t>iron next. All six occur as compounds, because they are reactive.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8184" y="2852936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400" dirty="0">
                <a:latin typeface="NewAsterLTStd"/>
              </a:rPr>
              <a:t>Light metals such </a:t>
            </a:r>
            <a:r>
              <a:rPr lang="en-US" sz="1400" dirty="0" smtClean="0">
                <a:latin typeface="NewAsterLTStd"/>
              </a:rPr>
              <a:t>as aluminium and titanium are used </a:t>
            </a:r>
            <a:r>
              <a:rPr lang="en-US" sz="1400" dirty="0">
                <a:latin typeface="NewAsterLTStd"/>
              </a:rPr>
              <a:t>in the </a:t>
            </a:r>
            <a:r>
              <a:rPr lang="en-US" sz="1400" dirty="0" smtClean="0">
                <a:latin typeface="NewAsterLTStd"/>
              </a:rPr>
              <a:t>International Space </a:t>
            </a:r>
            <a:r>
              <a:rPr lang="en-US" sz="1400" dirty="0">
                <a:latin typeface="NewAsterLTStd"/>
              </a:rPr>
              <a:t>Station, 360 </a:t>
            </a:r>
            <a:r>
              <a:rPr lang="en-US" sz="1400" dirty="0" smtClean="0">
                <a:latin typeface="NewAsterLTStd"/>
              </a:rPr>
              <a:t>km above </a:t>
            </a:r>
            <a:r>
              <a:rPr lang="en-US" sz="1400" dirty="0">
                <a:latin typeface="NewAsterLTStd"/>
              </a:rPr>
              <a:t>us.</a:t>
            </a:r>
            <a:endParaRPr lang="en-GB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18" b="5292"/>
          <a:stretch/>
        </p:blipFill>
        <p:spPr>
          <a:xfrm>
            <a:off x="6222339" y="1124744"/>
            <a:ext cx="2662439" cy="17281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27"/>
          <a:stretch/>
        </p:blipFill>
        <p:spPr>
          <a:xfrm>
            <a:off x="6222340" y="3819620"/>
            <a:ext cx="2633011" cy="205765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222339" y="5877272"/>
            <a:ext cx="263301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500" dirty="0"/>
              <a:t>We use about nine times more </a:t>
            </a:r>
            <a:r>
              <a:rPr lang="en-US" sz="1500" dirty="0" smtClean="0"/>
              <a:t>iron than </a:t>
            </a:r>
            <a:r>
              <a:rPr lang="en-US" sz="1500" dirty="0"/>
              <a:t>all the other metals put together.</a:t>
            </a:r>
            <a:endParaRPr lang="en-GB" sz="1500" dirty="0"/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8228516" y="153801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14.1 – Metals in the Earths Crust</a:t>
            </a:r>
            <a:endParaRPr lang="en-GB" sz="42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27"/>
          <a:stretch/>
        </p:blipFill>
        <p:spPr>
          <a:xfrm>
            <a:off x="6660232" y="1124744"/>
            <a:ext cx="2195119" cy="316835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60232" y="4365104"/>
            <a:ext cx="21951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We use about nine times more </a:t>
            </a:r>
            <a:r>
              <a:rPr lang="en-US" dirty="0" smtClean="0"/>
              <a:t>iron than </a:t>
            </a:r>
            <a:r>
              <a:rPr lang="en-US" dirty="0"/>
              <a:t>all the other metals put together.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1" y="1124744"/>
            <a:ext cx="6490719" cy="4248472"/>
          </a:xfrm>
          <a:prstGeom prst="rect">
            <a:avLst/>
          </a:prstGeom>
        </p:spPr>
      </p:pic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8228516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55443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14.1 – Metals in the Earths Crust</a:t>
            </a:r>
            <a:endParaRPr lang="en-GB" sz="4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716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9738" indent="-439738">
              <a:buClr>
                <a:srgbClr val="0070C0"/>
              </a:buClr>
            </a:pPr>
            <a:r>
              <a:rPr lang="en-US" sz="2150" b="1" dirty="0" smtClean="0">
                <a:solidFill>
                  <a:srgbClr val="C00000"/>
                </a:solidFill>
              </a:rPr>
              <a:t>Scarce</a:t>
            </a:r>
            <a:r>
              <a:rPr lang="en-US" sz="2150" b="1" dirty="0">
                <a:solidFill>
                  <a:srgbClr val="C00000"/>
                </a:solidFill>
              </a:rPr>
              <a:t>, and precious …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50" dirty="0"/>
              <a:t>All the other metals together </a:t>
            </a: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>make </a:t>
            </a:r>
            <a:r>
              <a:rPr lang="en-US" sz="2150" dirty="0"/>
              <a:t>up less than </a:t>
            </a:r>
            <a:r>
              <a:rPr lang="en-US" sz="2150" dirty="0" smtClean="0"/>
              <a:t>2% of </a:t>
            </a:r>
            <a:r>
              <a:rPr lang="en-US" sz="2150" dirty="0"/>
              <a:t>the </a:t>
            </a: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>Earth’s </a:t>
            </a:r>
            <a:r>
              <a:rPr lang="en-US" sz="2150" dirty="0"/>
              <a:t>crust. Many, including </a:t>
            </a: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>lead</a:t>
            </a:r>
            <a:r>
              <a:rPr lang="en-US" sz="2150" dirty="0"/>
              <a:t>, zinc, </a:t>
            </a:r>
            <a:r>
              <a:rPr lang="en-US" sz="2150" dirty="0" smtClean="0"/>
              <a:t>and copper</a:t>
            </a:r>
            <a:r>
              <a:rPr lang="en-US" sz="2150" dirty="0"/>
              <a:t>, are </a:t>
            </a: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>considered </a:t>
            </a:r>
            <a:r>
              <a:rPr lang="en-US" sz="2150" dirty="0"/>
              <a:t>scarce.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50" dirty="0"/>
              <a:t>Gold, silver, platinum, and </a:t>
            </a: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>palladium </a:t>
            </a:r>
            <a:r>
              <a:rPr lang="en-US" sz="2150" dirty="0"/>
              <a:t>are </a:t>
            </a:r>
            <a:r>
              <a:rPr lang="en-US" sz="2150" dirty="0" smtClean="0"/>
              <a:t>called precious </a:t>
            </a:r>
            <a:br>
              <a:rPr lang="en-US" sz="2150" dirty="0" smtClean="0"/>
            </a:br>
            <a:r>
              <a:rPr lang="en-US" sz="2150" dirty="0" smtClean="0"/>
              <a:t>metals </a:t>
            </a:r>
            <a:r>
              <a:rPr lang="en-US" sz="2150" dirty="0"/>
              <a:t>because they are scarce, </a:t>
            </a: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>expensive, and </a:t>
            </a:r>
            <a:r>
              <a:rPr lang="en-US" sz="2150" dirty="0"/>
              <a:t>often kept as a </a:t>
            </a: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>store </a:t>
            </a:r>
            <a:r>
              <a:rPr lang="en-US" sz="2150" dirty="0"/>
              <a:t>of </a:t>
            </a:r>
            <a:r>
              <a:rPr lang="en-US" sz="2150" dirty="0" smtClean="0"/>
              <a:t>wealth</a:t>
            </a:r>
            <a:r>
              <a:rPr lang="en-US" sz="2150" dirty="0"/>
              <a:t>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50" dirty="0"/>
              <a:t>The car industry uses a lot of metal. Cars are </a:t>
            </a:r>
            <a:r>
              <a:rPr lang="en-US" sz="2150" dirty="0" smtClean="0"/>
              <a:t>mainly steel</a:t>
            </a:r>
            <a:r>
              <a:rPr lang="en-US" sz="2150" dirty="0"/>
              <a:t>, plus over 5% aluminium. But the steel is </a:t>
            </a:r>
            <a:r>
              <a:rPr lang="en-US" sz="2150" dirty="0" smtClean="0"/>
              <a:t>coated with </a:t>
            </a:r>
            <a:r>
              <a:rPr lang="en-US" sz="2150" dirty="0"/>
              <a:t>zinc, and the bumpers with nickel and chromium.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50" dirty="0"/>
              <a:t>The electrics depend on copper, the battery uses </a:t>
            </a:r>
            <a:r>
              <a:rPr lang="en-US" sz="2150" dirty="0" smtClean="0"/>
              <a:t>lead, and </a:t>
            </a:r>
            <a:r>
              <a:rPr lang="en-US" sz="2150" dirty="0"/>
              <a:t>modern exhausts contain palladium, </a:t>
            </a:r>
            <a:r>
              <a:rPr lang="en-US" sz="2150" dirty="0" smtClean="0"/>
              <a:t>platinum, and </a:t>
            </a:r>
            <a:r>
              <a:rPr lang="en-US" sz="2150" dirty="0"/>
              <a:t>rhodium as catalysts.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44108" y="3962590"/>
            <a:ext cx="2664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Metals on wheels.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124744"/>
            <a:ext cx="4032448" cy="2819843"/>
          </a:xfrm>
          <a:prstGeom prst="rect">
            <a:avLst/>
          </a:prstGeom>
        </p:spPr>
      </p:pic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228516" y="400506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8757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14.1 – Metals in the Earths Crust</a:t>
            </a:r>
            <a:endParaRPr lang="en-GB" sz="4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1746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50" b="1" dirty="0" smtClean="0">
                <a:solidFill>
                  <a:srgbClr val="C00000"/>
                </a:solidFill>
              </a:rPr>
              <a:t>Metal </a:t>
            </a:r>
            <a:r>
              <a:rPr lang="en-US" sz="2150" b="1" dirty="0">
                <a:solidFill>
                  <a:srgbClr val="C00000"/>
                </a:solidFill>
              </a:rPr>
              <a:t>ores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50" dirty="0"/>
              <a:t>The rocks in the Earth’s crust are a mixture of substances. Some </a:t>
            </a:r>
            <a:r>
              <a:rPr lang="en-US" sz="2150" dirty="0" smtClean="0"/>
              <a:t>contain a </a:t>
            </a:r>
            <a:r>
              <a:rPr lang="en-US" sz="2150" dirty="0"/>
              <a:t>large amount of one metal compound, or one metal, so it may be </a:t>
            </a:r>
            <a:r>
              <a:rPr lang="en-US" sz="2150" dirty="0" smtClean="0"/>
              <a:t>worth digging </a:t>
            </a:r>
            <a:r>
              <a:rPr lang="en-US" sz="2150" dirty="0"/>
              <a:t>them up to extract the metal. Rocks from which metals </a:t>
            </a:r>
            <a:r>
              <a:rPr lang="en-US" sz="2150" dirty="0" smtClean="0"/>
              <a:t>are obtained </a:t>
            </a:r>
            <a:r>
              <a:rPr lang="en-US" sz="2150" dirty="0"/>
              <a:t>are called ores. For example: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39"/>
          <a:stretch/>
        </p:blipFill>
        <p:spPr>
          <a:xfrm>
            <a:off x="179512" y="2925870"/>
            <a:ext cx="3024337" cy="21802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2" r="8917"/>
          <a:stretch/>
        </p:blipFill>
        <p:spPr>
          <a:xfrm>
            <a:off x="3295663" y="2934337"/>
            <a:ext cx="2736305" cy="21802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88" r="5280"/>
          <a:stretch/>
        </p:blipFill>
        <p:spPr>
          <a:xfrm>
            <a:off x="6109635" y="2943384"/>
            <a:ext cx="2736304" cy="21712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9511" y="5301208"/>
            <a:ext cx="3024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This is a chunk of </a:t>
            </a:r>
            <a:r>
              <a:rPr lang="en-US" b="1" dirty="0"/>
              <a:t>rock salt</a:t>
            </a:r>
            <a:r>
              <a:rPr lang="en-US" dirty="0"/>
              <a:t>, </a:t>
            </a:r>
            <a:r>
              <a:rPr lang="en-US" dirty="0" smtClean="0"/>
              <a:t>the main </a:t>
            </a:r>
            <a:r>
              <a:rPr lang="en-US" dirty="0"/>
              <a:t>ore of sodium. It is </a:t>
            </a:r>
            <a:r>
              <a:rPr lang="en-US" dirty="0" smtClean="0"/>
              <a:t>mostly </a:t>
            </a:r>
            <a:r>
              <a:rPr lang="en-US" b="1" dirty="0" smtClean="0"/>
              <a:t>sodium </a:t>
            </a:r>
            <a:r>
              <a:rPr lang="en-US" b="1" dirty="0"/>
              <a:t>chloride</a:t>
            </a:r>
            <a:r>
              <a:rPr lang="en-US" dirty="0"/>
              <a:t>.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3203849" y="5301208"/>
            <a:ext cx="28281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This is a piece of </a:t>
            </a:r>
            <a:r>
              <a:rPr lang="en-US" b="1" dirty="0"/>
              <a:t>bauxite</a:t>
            </a:r>
            <a:r>
              <a:rPr lang="en-US" dirty="0"/>
              <a:t>, the </a:t>
            </a:r>
            <a:r>
              <a:rPr lang="en-US" dirty="0" smtClean="0"/>
              <a:t>main ore </a:t>
            </a:r>
            <a:r>
              <a:rPr lang="en-US" dirty="0"/>
              <a:t>of aluminium. It is </a:t>
            </a:r>
            <a:r>
              <a:rPr lang="en-US" dirty="0" smtClean="0"/>
              <a:t>mostly </a:t>
            </a:r>
            <a:r>
              <a:rPr lang="en-US" b="1" dirty="0" smtClean="0"/>
              <a:t>aluminium </a:t>
            </a:r>
            <a:r>
              <a:rPr lang="en-US" b="1" dirty="0"/>
              <a:t>oxide</a:t>
            </a:r>
            <a:r>
              <a:rPr lang="en-US" dirty="0"/>
              <a:t>.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6109635" y="5301208"/>
            <a:ext cx="27108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Since gold is unreactive, it </a:t>
            </a:r>
            <a:r>
              <a:rPr lang="en-US" dirty="0" smtClean="0">
                <a:latin typeface="NewAsterLTStd"/>
              </a:rPr>
              <a:t>occurs </a:t>
            </a:r>
            <a:r>
              <a:rPr lang="en-GB" dirty="0" smtClean="0">
                <a:latin typeface="NewAsterLTStd"/>
              </a:rPr>
              <a:t>native (un-combined</a:t>
            </a:r>
            <a:r>
              <a:rPr lang="en-GB" dirty="0">
                <a:latin typeface="NewAsterLTStd"/>
              </a:rPr>
              <a:t>). </a:t>
            </a:r>
            <a:r>
              <a:rPr lang="en-GB" dirty="0" smtClean="0">
                <a:latin typeface="NewAsterLTStd"/>
              </a:rPr>
              <a:t>This sample is </a:t>
            </a:r>
            <a:r>
              <a:rPr lang="en-GB" dirty="0">
                <a:latin typeface="NewAsterLTStd"/>
              </a:rPr>
              <a:t>almost pure gold.</a:t>
            </a:r>
            <a:endParaRPr lang="en-GB" dirty="0"/>
          </a:p>
        </p:txBody>
      </p:sp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8228516" y="83671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9578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14.1 – Metals in the Earths Crust</a:t>
            </a:r>
            <a:endParaRPr lang="en-GB" sz="4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48072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To </a:t>
            </a:r>
            <a:r>
              <a:rPr lang="en-US" b="1" dirty="0">
                <a:solidFill>
                  <a:srgbClr val="C00000"/>
                </a:solidFill>
              </a:rPr>
              <a:t>mine or not to mine?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Before starting to mine an ore, the mining company must decide </a:t>
            </a:r>
            <a:r>
              <a:rPr lang="en-US" dirty="0" smtClean="0"/>
              <a:t>whether it </a:t>
            </a:r>
            <a:r>
              <a:rPr lang="en-US" dirty="0"/>
              <a:t>is economical. It must find answers to questions like these: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much ore is there?</a:t>
            </a:r>
          </a:p>
          <a:p>
            <a:pPr marL="812800" indent="-373063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much metal will we get from it?</a:t>
            </a:r>
          </a:p>
          <a:p>
            <a:pPr marL="812800" indent="-373063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Are </a:t>
            </a:r>
            <a:r>
              <a:rPr lang="en-US" dirty="0"/>
              <a:t>there any special problems about getting the ore out?</a:t>
            </a:r>
          </a:p>
          <a:p>
            <a:pPr marL="812800" indent="-373063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much will it cost to mine the ore and extract the metal from it</a:t>
            </a:r>
            <a:r>
              <a:rPr lang="en-US" dirty="0" smtClean="0"/>
              <a:t>? (</a:t>
            </a:r>
            <a:r>
              <a:rPr lang="en-US" dirty="0"/>
              <a:t>The cost will include roads, buildings, mining equipment, </a:t>
            </a:r>
            <a:r>
              <a:rPr lang="en-US" dirty="0" smtClean="0"/>
              <a:t>the extraction </a:t>
            </a:r>
            <a:r>
              <a:rPr lang="en-US" dirty="0"/>
              <a:t>plant, transport, fuel, chemicals, and wages.)</a:t>
            </a:r>
          </a:p>
          <a:p>
            <a:pPr marL="812800" indent="-373063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much will we be able to sell the metal for?</a:t>
            </a:r>
          </a:p>
          <a:p>
            <a:pPr marL="812800" indent="-373063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So </a:t>
            </a:r>
            <a:r>
              <a:rPr lang="en-US" dirty="0"/>
              <a:t>will we make a profit if we go ahead?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answers to these questions will change from year to year. For </a:t>
            </a:r>
            <a:r>
              <a:rPr lang="en-US" dirty="0" smtClean="0"/>
              <a:t>example if </a:t>
            </a:r>
            <a:r>
              <a:rPr lang="en-US" dirty="0"/>
              <a:t>the selling price of a metal rises, 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60232" y="3694926"/>
            <a:ext cx="223224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Tx/>
              <a:buChar char="▲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The world's biggest man-made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hole: the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Bingham Canyon copper mine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in Utah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, USA. Started in 1906, it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is now over 1 km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deep and 4 km wide.</a:t>
            </a:r>
            <a:endParaRPr lang="en-GB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1162234"/>
            <a:ext cx="2232248" cy="246068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9509" y="5517232"/>
            <a:ext cx="86409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>
              <a:buClr>
                <a:srgbClr val="0070C0"/>
              </a:buClr>
            </a:pPr>
            <a:r>
              <a:rPr lang="en-US" dirty="0"/>
              <a:t>even a low-quality or low-grade ore may become worth mining.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local people may worry that the area will be spoiled, and the air and rivers polluted. So they may object to plans for a new mine. On the positive side, they may welcome the new jobs that mining will bring.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75368" y="5403086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Click Here</a:t>
            </a:r>
            <a:endParaRPr lang="en-GB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8228516" y="83671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0928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14.1 – Metals in the Earths Crust</a:t>
            </a:r>
            <a:endParaRPr lang="en-GB" sz="38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83562"/>
            <a:ext cx="8699936" cy="541379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60" dirty="0" smtClean="0"/>
              <a:t>Which </a:t>
            </a:r>
            <a:r>
              <a:rPr lang="en-US" sz="2660" dirty="0"/>
              <a:t>is the main element in the Earth’s crust?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60" dirty="0" smtClean="0"/>
              <a:t>Which </a:t>
            </a:r>
            <a:r>
              <a:rPr lang="en-US" sz="2660" dirty="0"/>
              <a:t>is the most common metal in the Earth’s </a:t>
            </a:r>
            <a:r>
              <a:rPr lang="en-US" sz="2660" dirty="0" smtClean="0"/>
              <a:t>crust?</a:t>
            </a:r>
            <a:br>
              <a:rPr lang="en-US" sz="2660" dirty="0" smtClean="0"/>
            </a:br>
            <a:r>
              <a:rPr lang="en-US" sz="2660" dirty="0" smtClean="0"/>
              <a:t>Which </a:t>
            </a:r>
            <a:r>
              <a:rPr lang="en-US" sz="2660" dirty="0"/>
              <a:t>is the second?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60" dirty="0" smtClean="0"/>
              <a:t>Gold </a:t>
            </a:r>
            <a:r>
              <a:rPr lang="en-US" sz="2660" dirty="0"/>
              <a:t>occurs native in the Earth’s crust. Explain.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60" dirty="0" smtClean="0"/>
              <a:t>Is </a:t>
            </a:r>
            <a:r>
              <a:rPr lang="en-US" sz="2660" dirty="0"/>
              <a:t>it true that the most reactive metals are </a:t>
            </a:r>
            <a:r>
              <a:rPr lang="en-US" sz="2660" dirty="0" smtClean="0"/>
              <a:t>quite plentiful </a:t>
            </a:r>
            <a:r>
              <a:rPr lang="en-US" sz="2660" dirty="0"/>
              <a:t>in the Earth’s crust?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60" dirty="0" smtClean="0"/>
              <a:t>Some </a:t>
            </a:r>
            <a:r>
              <a:rPr lang="en-US" sz="2660" dirty="0"/>
              <a:t>metals are called precious. Why? Name four.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60" dirty="0" smtClean="0"/>
              <a:t>One </a:t>
            </a:r>
            <a:r>
              <a:rPr lang="en-US" sz="2660" dirty="0"/>
              <a:t>metal is used more than all the others put </a:t>
            </a:r>
            <a:r>
              <a:rPr lang="en-US" sz="2660" dirty="0" smtClean="0"/>
              <a:t>together.</a:t>
            </a:r>
            <a:br>
              <a:rPr lang="en-US" sz="2660" dirty="0" smtClean="0"/>
            </a:br>
            <a:r>
              <a:rPr lang="en-US" sz="2660" dirty="0" smtClean="0"/>
              <a:t>Which </a:t>
            </a:r>
            <a:r>
              <a:rPr lang="en-US" sz="2660" dirty="0"/>
              <a:t>one? Why is it so popular?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60" dirty="0" smtClean="0"/>
              <a:t>What </a:t>
            </a:r>
            <a:r>
              <a:rPr lang="en-US" sz="2660" dirty="0"/>
              <a:t>is a metal ore?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60" dirty="0" smtClean="0"/>
              <a:t>Name </a:t>
            </a:r>
            <a:r>
              <a:rPr lang="en-US" sz="2660" dirty="0"/>
              <a:t>the main ore of: </a:t>
            </a:r>
            <a:r>
              <a:rPr lang="en-US" sz="2660" dirty="0" smtClean="0"/>
              <a:t>	</a:t>
            </a:r>
            <a:r>
              <a:rPr lang="en-US" sz="2660" b="1" dirty="0" smtClean="0"/>
              <a:t>a</a:t>
            </a:r>
            <a:r>
              <a:rPr lang="en-US" sz="2660" dirty="0" smtClean="0"/>
              <a:t> </a:t>
            </a:r>
            <a:r>
              <a:rPr lang="en-US" sz="2660" dirty="0"/>
              <a:t>sodium </a:t>
            </a:r>
            <a:r>
              <a:rPr lang="en-US" sz="2660" dirty="0" smtClean="0"/>
              <a:t>	</a:t>
            </a:r>
            <a:r>
              <a:rPr lang="en-US" sz="2660" b="1" dirty="0" smtClean="0"/>
              <a:t>b</a:t>
            </a:r>
            <a:r>
              <a:rPr lang="en-US" sz="2660" dirty="0" smtClean="0"/>
              <a:t> aluminium</a:t>
            </a:r>
            <a:br>
              <a:rPr lang="en-US" sz="2660" dirty="0" smtClean="0"/>
            </a:br>
            <a:r>
              <a:rPr lang="en-US" sz="2660" dirty="0" smtClean="0"/>
              <a:t>What </a:t>
            </a:r>
            <a:r>
              <a:rPr lang="en-US" sz="2660" dirty="0"/>
              <a:t>is the main compound in each ore?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249289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228516" y="432619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9197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14.2 – Extracting Metals from their Ores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385167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Extraction</a:t>
            </a:r>
            <a:endParaRPr lang="en-US" b="1" dirty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After mining an ore, the next step is to remove or </a:t>
            </a:r>
            <a:r>
              <a:rPr lang="en-US" b="1" dirty="0">
                <a:solidFill>
                  <a:srgbClr val="FF0000"/>
                </a:solidFill>
              </a:rPr>
              <a:t>extract</a:t>
            </a:r>
            <a:r>
              <a:rPr lang="en-US" dirty="0"/>
              <a:t> the metal </a:t>
            </a:r>
            <a:r>
              <a:rPr lang="en-US" dirty="0" smtClean="0"/>
              <a:t>from it</a:t>
            </a:r>
            <a:r>
              <a:rPr lang="en-US" dirty="0"/>
              <a:t>. How you do this? It depends on the metal’s </a:t>
            </a:r>
            <a:r>
              <a:rPr lang="en-US" b="1" dirty="0">
                <a:solidFill>
                  <a:srgbClr val="FF0000"/>
                </a:solidFill>
              </a:rPr>
              <a:t>reactivity</a:t>
            </a:r>
            <a:r>
              <a:rPr lang="en-US" dirty="0"/>
              <a:t>.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most unreactive metals – such as silver and gold – occur in </a:t>
            </a:r>
            <a:r>
              <a:rPr lang="en-US" dirty="0" smtClean="0"/>
              <a:t>their ores </a:t>
            </a:r>
            <a:r>
              <a:rPr lang="en-US" dirty="0"/>
              <a:t>as elements. All you need to do is separate the metal from </a:t>
            </a:r>
            <a:r>
              <a:rPr lang="en-US" dirty="0" smtClean="0"/>
              <a:t>sand and </a:t>
            </a:r>
            <a:r>
              <a:rPr lang="en-US" dirty="0"/>
              <a:t>other impurities. This is like removing stones from soil. It </a:t>
            </a:r>
            <a:r>
              <a:rPr lang="en-US" dirty="0" smtClean="0"/>
              <a:t>does not </a:t>
            </a:r>
            <a:r>
              <a:rPr lang="en-US" dirty="0"/>
              <a:t>involve chemical reactions.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ores of all the other metals contain the metals as </a:t>
            </a:r>
            <a:r>
              <a:rPr lang="en-US" dirty="0" smtClean="0"/>
              <a:t>compounds. These </a:t>
            </a:r>
            <a:r>
              <a:rPr lang="en-US" dirty="0"/>
              <a:t>have to be reduced, to give the </a:t>
            </a:r>
            <a:r>
              <a:rPr lang="en-US" dirty="0" smtClean="0"/>
              <a:t>metal:</a:t>
            </a:r>
            <a:br>
              <a:rPr lang="en-US" dirty="0" smtClean="0"/>
            </a:br>
            <a:r>
              <a:rPr lang="en-US" dirty="0" smtClean="0"/>
              <a:t>metal compound		metal</a:t>
            </a:r>
            <a:endParaRPr lang="en-US" dirty="0"/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compounds of the more reactive metals are very stable, and </a:t>
            </a:r>
            <a:r>
              <a:rPr lang="en-US" dirty="0" smtClean="0"/>
              <a:t>need electrolysis </a:t>
            </a:r>
            <a:r>
              <a:rPr lang="en-US" dirty="0"/>
              <a:t>to reduce them. This is a powerful method, but it </a:t>
            </a:r>
            <a:r>
              <a:rPr lang="en-US" dirty="0" smtClean="0"/>
              <a:t>costs a </a:t>
            </a:r>
            <a:r>
              <a:rPr lang="en-US" dirty="0"/>
              <a:t>lot because it uses a lot of electricity.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compounds of the less reactive metals are less stable, and </a:t>
            </a:r>
            <a:r>
              <a:rPr lang="en-US" dirty="0" smtClean="0"/>
              <a:t>can be </a:t>
            </a:r>
            <a:r>
              <a:rPr lang="en-US" dirty="0"/>
              <a:t>reduced using a suitable </a:t>
            </a:r>
            <a:r>
              <a:rPr lang="en-US" b="1" dirty="0">
                <a:solidFill>
                  <a:srgbClr val="FF0000"/>
                </a:solidFill>
              </a:rPr>
              <a:t>reducing agent.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64678" y="1135772"/>
            <a:ext cx="2327802" cy="4093428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Reduction of Metal Ores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Remember, you can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define reduction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as:</a:t>
            </a:r>
          </a:p>
          <a:p>
            <a:pPr marL="271463" indent="-271463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loss of oxygen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en-US" sz="20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0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GB" sz="20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</a:p>
          <a:p>
            <a:pPr marL="271463" indent="-271463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gain of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electrons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en-US" sz="2000" b="1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3+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+ 3e</a:t>
            </a:r>
            <a:r>
              <a:rPr lang="en-US" sz="2800" b="1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GB" sz="20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Either way, the ore is reduced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metal.</a:t>
            </a:r>
          </a:p>
        </p:txBody>
      </p:sp>
      <p:sp>
        <p:nvSpPr>
          <p:cNvPr id="13" name="Oval 12"/>
          <p:cNvSpPr/>
          <p:nvPr/>
        </p:nvSpPr>
        <p:spPr>
          <a:xfrm rot="1078849">
            <a:off x="8666061" y="941103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698422" y="4293096"/>
            <a:ext cx="1153498" cy="338554"/>
            <a:chOff x="7067364" y="5922280"/>
            <a:chExt cx="1153498" cy="338554"/>
          </a:xfrm>
        </p:grpSpPr>
        <p:sp>
          <p:nvSpPr>
            <p:cNvPr id="4" name="Rectangle 3"/>
            <p:cNvSpPr/>
            <p:nvPr/>
          </p:nvSpPr>
          <p:spPr>
            <a:xfrm>
              <a:off x="7067364" y="5922280"/>
              <a:ext cx="102784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reduction</a:t>
              </a:r>
              <a:endParaRPr lang="en-GB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7115826" y="6229446"/>
              <a:ext cx="110503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hlinkClick r:id="rId3" action="ppaction://hlinksldjump"/>
          </p:cNvPr>
          <p:cNvSpPr txBox="1"/>
          <p:nvPr/>
        </p:nvSpPr>
        <p:spPr>
          <a:xfrm>
            <a:off x="8228516" y="533430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160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14.2 – Extracting Metals from their Ores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Extraction </a:t>
            </a:r>
            <a:r>
              <a:rPr lang="en-US" b="1" dirty="0">
                <a:solidFill>
                  <a:srgbClr val="C00000"/>
                </a:solidFill>
              </a:rPr>
              <a:t>and the reactivity series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So the method of extraction is strongly linked to the reactivity </a:t>
            </a:r>
            <a:r>
              <a:rPr lang="en-US" dirty="0" smtClean="0"/>
              <a:t>series, as </a:t>
            </a:r>
            <a:r>
              <a:rPr lang="en-US" dirty="0"/>
              <a:t>shown below. Carbon is included for reference.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636527"/>
              </p:ext>
            </p:extLst>
          </p:nvPr>
        </p:nvGraphicFramePr>
        <p:xfrm>
          <a:off x="179507" y="2060848"/>
          <a:ext cx="8712972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7"/>
                <a:gridCol w="936104"/>
                <a:gridCol w="1296144"/>
                <a:gridCol w="2736304"/>
                <a:gridCol w="1224136"/>
                <a:gridCol w="1152127"/>
              </a:tblGrid>
              <a:tr h="325776">
                <a:tc gridSpan="3"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 of extraction from ore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Potassium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Electrolysis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Metals more reactive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Ones</a:t>
                      </a:r>
                      <a:r>
                        <a:rPr lang="en-GB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more difficult to decompose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 of extraction more powerful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 of extraction more expensive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64939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</a:t>
                      </a:r>
                      <a:endParaRPr lang="en-GB" sz="1600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</a:t>
                      </a:r>
                      <a:endParaRPr lang="en-GB" sz="160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heating with a reducing agent – carbon or carbon monoxide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160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</a:t>
                      </a:r>
                      <a:endParaRPr lang="en-GB" sz="160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GB" sz="160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occur naturally as elements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no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chemical reactions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needed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776">
                <a:tc>
                  <a:txBody>
                    <a:bodyPr/>
                    <a:lstStyle/>
                    <a:p>
                      <a:r>
                        <a:rPr lang="en-GB" sz="1600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GB" sz="160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Down Arrow 2"/>
          <p:cNvSpPr/>
          <p:nvPr/>
        </p:nvSpPr>
        <p:spPr>
          <a:xfrm rot="10800000">
            <a:off x="2627783" y="2420888"/>
            <a:ext cx="894061" cy="936104"/>
          </a:xfrm>
          <a:custGeom>
            <a:avLst/>
            <a:gdLst>
              <a:gd name="connsiteX0" fmla="*/ 0 w 648072"/>
              <a:gd name="connsiteY0" fmla="*/ 540060 h 864096"/>
              <a:gd name="connsiteX1" fmla="*/ 162018 w 648072"/>
              <a:gd name="connsiteY1" fmla="*/ 540060 h 864096"/>
              <a:gd name="connsiteX2" fmla="*/ 162018 w 648072"/>
              <a:gd name="connsiteY2" fmla="*/ 0 h 864096"/>
              <a:gd name="connsiteX3" fmla="*/ 486054 w 648072"/>
              <a:gd name="connsiteY3" fmla="*/ 0 h 864096"/>
              <a:gd name="connsiteX4" fmla="*/ 486054 w 648072"/>
              <a:gd name="connsiteY4" fmla="*/ 540060 h 864096"/>
              <a:gd name="connsiteX5" fmla="*/ 648072 w 648072"/>
              <a:gd name="connsiteY5" fmla="*/ 540060 h 864096"/>
              <a:gd name="connsiteX6" fmla="*/ 324036 w 648072"/>
              <a:gd name="connsiteY6" fmla="*/ 864096 h 864096"/>
              <a:gd name="connsiteX7" fmla="*/ 0 w 648072"/>
              <a:gd name="connsiteY7" fmla="*/ 540060 h 864096"/>
              <a:gd name="connsiteX0" fmla="*/ 0 w 743606"/>
              <a:gd name="connsiteY0" fmla="*/ 540060 h 864096"/>
              <a:gd name="connsiteX1" fmla="*/ 162018 w 743606"/>
              <a:gd name="connsiteY1" fmla="*/ 540060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86054 w 743606"/>
              <a:gd name="connsiteY4" fmla="*/ 540060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162018 w 743606"/>
              <a:gd name="connsiteY1" fmla="*/ 540060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202961 w 743606"/>
              <a:gd name="connsiteY1" fmla="*/ 239809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202961 w 743606"/>
              <a:gd name="connsiteY1" fmla="*/ 239809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98197"/>
              <a:gd name="connsiteY0" fmla="*/ 389935 h 864096"/>
              <a:gd name="connsiteX1" fmla="*/ 257552 w 798197"/>
              <a:gd name="connsiteY1" fmla="*/ 239809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26997 w 798197"/>
              <a:gd name="connsiteY4" fmla="*/ 362639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798197"/>
              <a:gd name="connsiteY0" fmla="*/ 389935 h 864096"/>
              <a:gd name="connsiteX1" fmla="*/ 257552 w 798197"/>
              <a:gd name="connsiteY1" fmla="*/ 321695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26997 w 798197"/>
              <a:gd name="connsiteY4" fmla="*/ 362639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798197"/>
              <a:gd name="connsiteY0" fmla="*/ 389935 h 864096"/>
              <a:gd name="connsiteX1" fmla="*/ 257552 w 798197"/>
              <a:gd name="connsiteY1" fmla="*/ 321695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41745 w 798197"/>
              <a:gd name="connsiteY4" fmla="*/ 178285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857190"/>
              <a:gd name="connsiteY0" fmla="*/ 389935 h 864096"/>
              <a:gd name="connsiteX1" fmla="*/ 257552 w 857190"/>
              <a:gd name="connsiteY1" fmla="*/ 321695 h 864096"/>
              <a:gd name="connsiteX2" fmla="*/ 216609 w 857190"/>
              <a:gd name="connsiteY2" fmla="*/ 0 h 864096"/>
              <a:gd name="connsiteX3" fmla="*/ 540645 w 857190"/>
              <a:gd name="connsiteY3" fmla="*/ 0 h 864096"/>
              <a:gd name="connsiteX4" fmla="*/ 541745 w 857190"/>
              <a:gd name="connsiteY4" fmla="*/ 178285 h 864096"/>
              <a:gd name="connsiteX5" fmla="*/ 857190 w 857190"/>
              <a:gd name="connsiteY5" fmla="*/ 182687 h 864096"/>
              <a:gd name="connsiteX6" fmla="*/ 378627 w 857190"/>
              <a:gd name="connsiteY6" fmla="*/ 864096 h 864096"/>
              <a:gd name="connsiteX7" fmla="*/ 0 w 857190"/>
              <a:gd name="connsiteY7" fmla="*/ 389935 h 864096"/>
              <a:gd name="connsiteX0" fmla="*/ 0 w 857190"/>
              <a:gd name="connsiteY0" fmla="*/ 389935 h 864096"/>
              <a:gd name="connsiteX1" fmla="*/ 242804 w 857190"/>
              <a:gd name="connsiteY1" fmla="*/ 174211 h 864096"/>
              <a:gd name="connsiteX2" fmla="*/ 216609 w 857190"/>
              <a:gd name="connsiteY2" fmla="*/ 0 h 864096"/>
              <a:gd name="connsiteX3" fmla="*/ 540645 w 857190"/>
              <a:gd name="connsiteY3" fmla="*/ 0 h 864096"/>
              <a:gd name="connsiteX4" fmla="*/ 541745 w 857190"/>
              <a:gd name="connsiteY4" fmla="*/ 178285 h 864096"/>
              <a:gd name="connsiteX5" fmla="*/ 857190 w 857190"/>
              <a:gd name="connsiteY5" fmla="*/ 182687 h 864096"/>
              <a:gd name="connsiteX6" fmla="*/ 378627 w 857190"/>
              <a:gd name="connsiteY6" fmla="*/ 864096 h 864096"/>
              <a:gd name="connsiteX7" fmla="*/ 0 w 857190"/>
              <a:gd name="connsiteY7" fmla="*/ 389935 h 864096"/>
              <a:gd name="connsiteX0" fmla="*/ 0 w 879312"/>
              <a:gd name="connsiteY0" fmla="*/ 286696 h 864096"/>
              <a:gd name="connsiteX1" fmla="*/ 264926 w 879312"/>
              <a:gd name="connsiteY1" fmla="*/ 174211 h 864096"/>
              <a:gd name="connsiteX2" fmla="*/ 238731 w 879312"/>
              <a:gd name="connsiteY2" fmla="*/ 0 h 864096"/>
              <a:gd name="connsiteX3" fmla="*/ 562767 w 879312"/>
              <a:gd name="connsiteY3" fmla="*/ 0 h 864096"/>
              <a:gd name="connsiteX4" fmla="*/ 563867 w 879312"/>
              <a:gd name="connsiteY4" fmla="*/ 178285 h 864096"/>
              <a:gd name="connsiteX5" fmla="*/ 879312 w 879312"/>
              <a:gd name="connsiteY5" fmla="*/ 182687 h 864096"/>
              <a:gd name="connsiteX6" fmla="*/ 400749 w 879312"/>
              <a:gd name="connsiteY6" fmla="*/ 864096 h 864096"/>
              <a:gd name="connsiteX7" fmla="*/ 0 w 879312"/>
              <a:gd name="connsiteY7" fmla="*/ 286696 h 864096"/>
              <a:gd name="connsiteX0" fmla="*/ 0 w 894061"/>
              <a:gd name="connsiteY0" fmla="*/ 264574 h 864096"/>
              <a:gd name="connsiteX1" fmla="*/ 279675 w 894061"/>
              <a:gd name="connsiteY1" fmla="*/ 174211 h 864096"/>
              <a:gd name="connsiteX2" fmla="*/ 253480 w 894061"/>
              <a:gd name="connsiteY2" fmla="*/ 0 h 864096"/>
              <a:gd name="connsiteX3" fmla="*/ 577516 w 894061"/>
              <a:gd name="connsiteY3" fmla="*/ 0 h 864096"/>
              <a:gd name="connsiteX4" fmla="*/ 578616 w 894061"/>
              <a:gd name="connsiteY4" fmla="*/ 178285 h 864096"/>
              <a:gd name="connsiteX5" fmla="*/ 894061 w 894061"/>
              <a:gd name="connsiteY5" fmla="*/ 182687 h 864096"/>
              <a:gd name="connsiteX6" fmla="*/ 415498 w 894061"/>
              <a:gd name="connsiteY6" fmla="*/ 864096 h 864096"/>
              <a:gd name="connsiteX7" fmla="*/ 0 w 894061"/>
              <a:gd name="connsiteY7" fmla="*/ 264574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4061" h="864096">
                <a:moveTo>
                  <a:pt x="0" y="264574"/>
                </a:moveTo>
                <a:cubicBezTo>
                  <a:pt x="67654" y="164490"/>
                  <a:pt x="280260" y="274295"/>
                  <a:pt x="279675" y="174211"/>
                </a:cubicBezTo>
                <a:lnTo>
                  <a:pt x="253480" y="0"/>
                </a:lnTo>
                <a:lnTo>
                  <a:pt x="577516" y="0"/>
                </a:lnTo>
                <a:cubicBezTo>
                  <a:pt x="577883" y="59428"/>
                  <a:pt x="578249" y="118857"/>
                  <a:pt x="578616" y="178285"/>
                </a:cubicBezTo>
                <a:lnTo>
                  <a:pt x="894061" y="182687"/>
                </a:lnTo>
                <a:lnTo>
                  <a:pt x="415498" y="864096"/>
                </a:lnTo>
                <a:lnTo>
                  <a:pt x="0" y="26457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Down Arrow 2"/>
          <p:cNvSpPr/>
          <p:nvPr/>
        </p:nvSpPr>
        <p:spPr>
          <a:xfrm rot="10800000">
            <a:off x="1547663" y="2420888"/>
            <a:ext cx="894061" cy="936103"/>
          </a:xfrm>
          <a:custGeom>
            <a:avLst/>
            <a:gdLst>
              <a:gd name="connsiteX0" fmla="*/ 0 w 648072"/>
              <a:gd name="connsiteY0" fmla="*/ 540060 h 864096"/>
              <a:gd name="connsiteX1" fmla="*/ 162018 w 648072"/>
              <a:gd name="connsiteY1" fmla="*/ 540060 h 864096"/>
              <a:gd name="connsiteX2" fmla="*/ 162018 w 648072"/>
              <a:gd name="connsiteY2" fmla="*/ 0 h 864096"/>
              <a:gd name="connsiteX3" fmla="*/ 486054 w 648072"/>
              <a:gd name="connsiteY3" fmla="*/ 0 h 864096"/>
              <a:gd name="connsiteX4" fmla="*/ 486054 w 648072"/>
              <a:gd name="connsiteY4" fmla="*/ 540060 h 864096"/>
              <a:gd name="connsiteX5" fmla="*/ 648072 w 648072"/>
              <a:gd name="connsiteY5" fmla="*/ 540060 h 864096"/>
              <a:gd name="connsiteX6" fmla="*/ 324036 w 648072"/>
              <a:gd name="connsiteY6" fmla="*/ 864096 h 864096"/>
              <a:gd name="connsiteX7" fmla="*/ 0 w 648072"/>
              <a:gd name="connsiteY7" fmla="*/ 540060 h 864096"/>
              <a:gd name="connsiteX0" fmla="*/ 0 w 743606"/>
              <a:gd name="connsiteY0" fmla="*/ 540060 h 864096"/>
              <a:gd name="connsiteX1" fmla="*/ 162018 w 743606"/>
              <a:gd name="connsiteY1" fmla="*/ 540060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86054 w 743606"/>
              <a:gd name="connsiteY4" fmla="*/ 540060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162018 w 743606"/>
              <a:gd name="connsiteY1" fmla="*/ 540060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202961 w 743606"/>
              <a:gd name="connsiteY1" fmla="*/ 239809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202961 w 743606"/>
              <a:gd name="connsiteY1" fmla="*/ 239809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98197"/>
              <a:gd name="connsiteY0" fmla="*/ 389935 h 864096"/>
              <a:gd name="connsiteX1" fmla="*/ 257552 w 798197"/>
              <a:gd name="connsiteY1" fmla="*/ 239809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26997 w 798197"/>
              <a:gd name="connsiteY4" fmla="*/ 362639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798197"/>
              <a:gd name="connsiteY0" fmla="*/ 389935 h 864096"/>
              <a:gd name="connsiteX1" fmla="*/ 257552 w 798197"/>
              <a:gd name="connsiteY1" fmla="*/ 321695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26997 w 798197"/>
              <a:gd name="connsiteY4" fmla="*/ 362639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798197"/>
              <a:gd name="connsiteY0" fmla="*/ 389935 h 864096"/>
              <a:gd name="connsiteX1" fmla="*/ 257552 w 798197"/>
              <a:gd name="connsiteY1" fmla="*/ 321695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41745 w 798197"/>
              <a:gd name="connsiteY4" fmla="*/ 178285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857190"/>
              <a:gd name="connsiteY0" fmla="*/ 389935 h 864096"/>
              <a:gd name="connsiteX1" fmla="*/ 257552 w 857190"/>
              <a:gd name="connsiteY1" fmla="*/ 321695 h 864096"/>
              <a:gd name="connsiteX2" fmla="*/ 216609 w 857190"/>
              <a:gd name="connsiteY2" fmla="*/ 0 h 864096"/>
              <a:gd name="connsiteX3" fmla="*/ 540645 w 857190"/>
              <a:gd name="connsiteY3" fmla="*/ 0 h 864096"/>
              <a:gd name="connsiteX4" fmla="*/ 541745 w 857190"/>
              <a:gd name="connsiteY4" fmla="*/ 178285 h 864096"/>
              <a:gd name="connsiteX5" fmla="*/ 857190 w 857190"/>
              <a:gd name="connsiteY5" fmla="*/ 182687 h 864096"/>
              <a:gd name="connsiteX6" fmla="*/ 378627 w 857190"/>
              <a:gd name="connsiteY6" fmla="*/ 864096 h 864096"/>
              <a:gd name="connsiteX7" fmla="*/ 0 w 857190"/>
              <a:gd name="connsiteY7" fmla="*/ 389935 h 864096"/>
              <a:gd name="connsiteX0" fmla="*/ 0 w 857190"/>
              <a:gd name="connsiteY0" fmla="*/ 389935 h 864096"/>
              <a:gd name="connsiteX1" fmla="*/ 242804 w 857190"/>
              <a:gd name="connsiteY1" fmla="*/ 174211 h 864096"/>
              <a:gd name="connsiteX2" fmla="*/ 216609 w 857190"/>
              <a:gd name="connsiteY2" fmla="*/ 0 h 864096"/>
              <a:gd name="connsiteX3" fmla="*/ 540645 w 857190"/>
              <a:gd name="connsiteY3" fmla="*/ 0 h 864096"/>
              <a:gd name="connsiteX4" fmla="*/ 541745 w 857190"/>
              <a:gd name="connsiteY4" fmla="*/ 178285 h 864096"/>
              <a:gd name="connsiteX5" fmla="*/ 857190 w 857190"/>
              <a:gd name="connsiteY5" fmla="*/ 182687 h 864096"/>
              <a:gd name="connsiteX6" fmla="*/ 378627 w 857190"/>
              <a:gd name="connsiteY6" fmla="*/ 864096 h 864096"/>
              <a:gd name="connsiteX7" fmla="*/ 0 w 857190"/>
              <a:gd name="connsiteY7" fmla="*/ 389935 h 864096"/>
              <a:gd name="connsiteX0" fmla="*/ 0 w 879312"/>
              <a:gd name="connsiteY0" fmla="*/ 286696 h 864096"/>
              <a:gd name="connsiteX1" fmla="*/ 264926 w 879312"/>
              <a:gd name="connsiteY1" fmla="*/ 174211 h 864096"/>
              <a:gd name="connsiteX2" fmla="*/ 238731 w 879312"/>
              <a:gd name="connsiteY2" fmla="*/ 0 h 864096"/>
              <a:gd name="connsiteX3" fmla="*/ 562767 w 879312"/>
              <a:gd name="connsiteY3" fmla="*/ 0 h 864096"/>
              <a:gd name="connsiteX4" fmla="*/ 563867 w 879312"/>
              <a:gd name="connsiteY4" fmla="*/ 178285 h 864096"/>
              <a:gd name="connsiteX5" fmla="*/ 879312 w 879312"/>
              <a:gd name="connsiteY5" fmla="*/ 182687 h 864096"/>
              <a:gd name="connsiteX6" fmla="*/ 400749 w 879312"/>
              <a:gd name="connsiteY6" fmla="*/ 864096 h 864096"/>
              <a:gd name="connsiteX7" fmla="*/ 0 w 879312"/>
              <a:gd name="connsiteY7" fmla="*/ 286696 h 864096"/>
              <a:gd name="connsiteX0" fmla="*/ 0 w 894061"/>
              <a:gd name="connsiteY0" fmla="*/ 264574 h 864096"/>
              <a:gd name="connsiteX1" fmla="*/ 279675 w 894061"/>
              <a:gd name="connsiteY1" fmla="*/ 174211 h 864096"/>
              <a:gd name="connsiteX2" fmla="*/ 253480 w 894061"/>
              <a:gd name="connsiteY2" fmla="*/ 0 h 864096"/>
              <a:gd name="connsiteX3" fmla="*/ 577516 w 894061"/>
              <a:gd name="connsiteY3" fmla="*/ 0 h 864096"/>
              <a:gd name="connsiteX4" fmla="*/ 578616 w 894061"/>
              <a:gd name="connsiteY4" fmla="*/ 178285 h 864096"/>
              <a:gd name="connsiteX5" fmla="*/ 894061 w 894061"/>
              <a:gd name="connsiteY5" fmla="*/ 182687 h 864096"/>
              <a:gd name="connsiteX6" fmla="*/ 415498 w 894061"/>
              <a:gd name="connsiteY6" fmla="*/ 864096 h 864096"/>
              <a:gd name="connsiteX7" fmla="*/ 0 w 894061"/>
              <a:gd name="connsiteY7" fmla="*/ 264574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4061" h="864096">
                <a:moveTo>
                  <a:pt x="0" y="264574"/>
                </a:moveTo>
                <a:cubicBezTo>
                  <a:pt x="67654" y="164490"/>
                  <a:pt x="280260" y="274295"/>
                  <a:pt x="279675" y="174211"/>
                </a:cubicBezTo>
                <a:lnTo>
                  <a:pt x="253480" y="0"/>
                </a:lnTo>
                <a:lnTo>
                  <a:pt x="577516" y="0"/>
                </a:lnTo>
                <a:cubicBezTo>
                  <a:pt x="577883" y="59428"/>
                  <a:pt x="578249" y="118857"/>
                  <a:pt x="578616" y="178285"/>
                </a:cubicBezTo>
                <a:lnTo>
                  <a:pt x="894061" y="182687"/>
                </a:lnTo>
                <a:lnTo>
                  <a:pt x="415498" y="864096"/>
                </a:lnTo>
                <a:lnTo>
                  <a:pt x="0" y="264574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Down Arrow 2"/>
          <p:cNvSpPr/>
          <p:nvPr/>
        </p:nvSpPr>
        <p:spPr>
          <a:xfrm rot="10800000">
            <a:off x="6620333" y="2412256"/>
            <a:ext cx="894061" cy="936104"/>
          </a:xfrm>
          <a:custGeom>
            <a:avLst/>
            <a:gdLst>
              <a:gd name="connsiteX0" fmla="*/ 0 w 648072"/>
              <a:gd name="connsiteY0" fmla="*/ 540060 h 864096"/>
              <a:gd name="connsiteX1" fmla="*/ 162018 w 648072"/>
              <a:gd name="connsiteY1" fmla="*/ 540060 h 864096"/>
              <a:gd name="connsiteX2" fmla="*/ 162018 w 648072"/>
              <a:gd name="connsiteY2" fmla="*/ 0 h 864096"/>
              <a:gd name="connsiteX3" fmla="*/ 486054 w 648072"/>
              <a:gd name="connsiteY3" fmla="*/ 0 h 864096"/>
              <a:gd name="connsiteX4" fmla="*/ 486054 w 648072"/>
              <a:gd name="connsiteY4" fmla="*/ 540060 h 864096"/>
              <a:gd name="connsiteX5" fmla="*/ 648072 w 648072"/>
              <a:gd name="connsiteY5" fmla="*/ 540060 h 864096"/>
              <a:gd name="connsiteX6" fmla="*/ 324036 w 648072"/>
              <a:gd name="connsiteY6" fmla="*/ 864096 h 864096"/>
              <a:gd name="connsiteX7" fmla="*/ 0 w 648072"/>
              <a:gd name="connsiteY7" fmla="*/ 540060 h 864096"/>
              <a:gd name="connsiteX0" fmla="*/ 0 w 743606"/>
              <a:gd name="connsiteY0" fmla="*/ 540060 h 864096"/>
              <a:gd name="connsiteX1" fmla="*/ 162018 w 743606"/>
              <a:gd name="connsiteY1" fmla="*/ 540060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86054 w 743606"/>
              <a:gd name="connsiteY4" fmla="*/ 540060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162018 w 743606"/>
              <a:gd name="connsiteY1" fmla="*/ 540060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202961 w 743606"/>
              <a:gd name="connsiteY1" fmla="*/ 239809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202961 w 743606"/>
              <a:gd name="connsiteY1" fmla="*/ 239809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98197"/>
              <a:gd name="connsiteY0" fmla="*/ 389935 h 864096"/>
              <a:gd name="connsiteX1" fmla="*/ 257552 w 798197"/>
              <a:gd name="connsiteY1" fmla="*/ 239809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26997 w 798197"/>
              <a:gd name="connsiteY4" fmla="*/ 362639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798197"/>
              <a:gd name="connsiteY0" fmla="*/ 389935 h 864096"/>
              <a:gd name="connsiteX1" fmla="*/ 257552 w 798197"/>
              <a:gd name="connsiteY1" fmla="*/ 321695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26997 w 798197"/>
              <a:gd name="connsiteY4" fmla="*/ 362639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798197"/>
              <a:gd name="connsiteY0" fmla="*/ 389935 h 864096"/>
              <a:gd name="connsiteX1" fmla="*/ 257552 w 798197"/>
              <a:gd name="connsiteY1" fmla="*/ 321695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41745 w 798197"/>
              <a:gd name="connsiteY4" fmla="*/ 178285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857190"/>
              <a:gd name="connsiteY0" fmla="*/ 389935 h 864096"/>
              <a:gd name="connsiteX1" fmla="*/ 257552 w 857190"/>
              <a:gd name="connsiteY1" fmla="*/ 321695 h 864096"/>
              <a:gd name="connsiteX2" fmla="*/ 216609 w 857190"/>
              <a:gd name="connsiteY2" fmla="*/ 0 h 864096"/>
              <a:gd name="connsiteX3" fmla="*/ 540645 w 857190"/>
              <a:gd name="connsiteY3" fmla="*/ 0 h 864096"/>
              <a:gd name="connsiteX4" fmla="*/ 541745 w 857190"/>
              <a:gd name="connsiteY4" fmla="*/ 178285 h 864096"/>
              <a:gd name="connsiteX5" fmla="*/ 857190 w 857190"/>
              <a:gd name="connsiteY5" fmla="*/ 182687 h 864096"/>
              <a:gd name="connsiteX6" fmla="*/ 378627 w 857190"/>
              <a:gd name="connsiteY6" fmla="*/ 864096 h 864096"/>
              <a:gd name="connsiteX7" fmla="*/ 0 w 857190"/>
              <a:gd name="connsiteY7" fmla="*/ 389935 h 864096"/>
              <a:gd name="connsiteX0" fmla="*/ 0 w 857190"/>
              <a:gd name="connsiteY0" fmla="*/ 389935 h 864096"/>
              <a:gd name="connsiteX1" fmla="*/ 242804 w 857190"/>
              <a:gd name="connsiteY1" fmla="*/ 174211 h 864096"/>
              <a:gd name="connsiteX2" fmla="*/ 216609 w 857190"/>
              <a:gd name="connsiteY2" fmla="*/ 0 h 864096"/>
              <a:gd name="connsiteX3" fmla="*/ 540645 w 857190"/>
              <a:gd name="connsiteY3" fmla="*/ 0 h 864096"/>
              <a:gd name="connsiteX4" fmla="*/ 541745 w 857190"/>
              <a:gd name="connsiteY4" fmla="*/ 178285 h 864096"/>
              <a:gd name="connsiteX5" fmla="*/ 857190 w 857190"/>
              <a:gd name="connsiteY5" fmla="*/ 182687 h 864096"/>
              <a:gd name="connsiteX6" fmla="*/ 378627 w 857190"/>
              <a:gd name="connsiteY6" fmla="*/ 864096 h 864096"/>
              <a:gd name="connsiteX7" fmla="*/ 0 w 857190"/>
              <a:gd name="connsiteY7" fmla="*/ 389935 h 864096"/>
              <a:gd name="connsiteX0" fmla="*/ 0 w 879312"/>
              <a:gd name="connsiteY0" fmla="*/ 286696 h 864096"/>
              <a:gd name="connsiteX1" fmla="*/ 264926 w 879312"/>
              <a:gd name="connsiteY1" fmla="*/ 174211 h 864096"/>
              <a:gd name="connsiteX2" fmla="*/ 238731 w 879312"/>
              <a:gd name="connsiteY2" fmla="*/ 0 h 864096"/>
              <a:gd name="connsiteX3" fmla="*/ 562767 w 879312"/>
              <a:gd name="connsiteY3" fmla="*/ 0 h 864096"/>
              <a:gd name="connsiteX4" fmla="*/ 563867 w 879312"/>
              <a:gd name="connsiteY4" fmla="*/ 178285 h 864096"/>
              <a:gd name="connsiteX5" fmla="*/ 879312 w 879312"/>
              <a:gd name="connsiteY5" fmla="*/ 182687 h 864096"/>
              <a:gd name="connsiteX6" fmla="*/ 400749 w 879312"/>
              <a:gd name="connsiteY6" fmla="*/ 864096 h 864096"/>
              <a:gd name="connsiteX7" fmla="*/ 0 w 879312"/>
              <a:gd name="connsiteY7" fmla="*/ 286696 h 864096"/>
              <a:gd name="connsiteX0" fmla="*/ 0 w 894061"/>
              <a:gd name="connsiteY0" fmla="*/ 264574 h 864096"/>
              <a:gd name="connsiteX1" fmla="*/ 279675 w 894061"/>
              <a:gd name="connsiteY1" fmla="*/ 174211 h 864096"/>
              <a:gd name="connsiteX2" fmla="*/ 253480 w 894061"/>
              <a:gd name="connsiteY2" fmla="*/ 0 h 864096"/>
              <a:gd name="connsiteX3" fmla="*/ 577516 w 894061"/>
              <a:gd name="connsiteY3" fmla="*/ 0 h 864096"/>
              <a:gd name="connsiteX4" fmla="*/ 578616 w 894061"/>
              <a:gd name="connsiteY4" fmla="*/ 178285 h 864096"/>
              <a:gd name="connsiteX5" fmla="*/ 894061 w 894061"/>
              <a:gd name="connsiteY5" fmla="*/ 182687 h 864096"/>
              <a:gd name="connsiteX6" fmla="*/ 415498 w 894061"/>
              <a:gd name="connsiteY6" fmla="*/ 864096 h 864096"/>
              <a:gd name="connsiteX7" fmla="*/ 0 w 894061"/>
              <a:gd name="connsiteY7" fmla="*/ 264574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4061" h="864096">
                <a:moveTo>
                  <a:pt x="0" y="264574"/>
                </a:moveTo>
                <a:cubicBezTo>
                  <a:pt x="67654" y="164490"/>
                  <a:pt x="280260" y="274295"/>
                  <a:pt x="279675" y="174211"/>
                </a:cubicBezTo>
                <a:lnTo>
                  <a:pt x="253480" y="0"/>
                </a:lnTo>
                <a:lnTo>
                  <a:pt x="577516" y="0"/>
                </a:lnTo>
                <a:cubicBezTo>
                  <a:pt x="577883" y="59428"/>
                  <a:pt x="578249" y="118857"/>
                  <a:pt x="578616" y="178285"/>
                </a:cubicBezTo>
                <a:lnTo>
                  <a:pt x="894061" y="182687"/>
                </a:lnTo>
                <a:lnTo>
                  <a:pt x="415498" y="864096"/>
                </a:lnTo>
                <a:lnTo>
                  <a:pt x="0" y="264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Down Arrow 2"/>
          <p:cNvSpPr/>
          <p:nvPr/>
        </p:nvSpPr>
        <p:spPr>
          <a:xfrm rot="10800000">
            <a:off x="7930635" y="2412256"/>
            <a:ext cx="894061" cy="936104"/>
          </a:xfrm>
          <a:custGeom>
            <a:avLst/>
            <a:gdLst>
              <a:gd name="connsiteX0" fmla="*/ 0 w 648072"/>
              <a:gd name="connsiteY0" fmla="*/ 540060 h 864096"/>
              <a:gd name="connsiteX1" fmla="*/ 162018 w 648072"/>
              <a:gd name="connsiteY1" fmla="*/ 540060 h 864096"/>
              <a:gd name="connsiteX2" fmla="*/ 162018 w 648072"/>
              <a:gd name="connsiteY2" fmla="*/ 0 h 864096"/>
              <a:gd name="connsiteX3" fmla="*/ 486054 w 648072"/>
              <a:gd name="connsiteY3" fmla="*/ 0 h 864096"/>
              <a:gd name="connsiteX4" fmla="*/ 486054 w 648072"/>
              <a:gd name="connsiteY4" fmla="*/ 540060 h 864096"/>
              <a:gd name="connsiteX5" fmla="*/ 648072 w 648072"/>
              <a:gd name="connsiteY5" fmla="*/ 540060 h 864096"/>
              <a:gd name="connsiteX6" fmla="*/ 324036 w 648072"/>
              <a:gd name="connsiteY6" fmla="*/ 864096 h 864096"/>
              <a:gd name="connsiteX7" fmla="*/ 0 w 648072"/>
              <a:gd name="connsiteY7" fmla="*/ 540060 h 864096"/>
              <a:gd name="connsiteX0" fmla="*/ 0 w 743606"/>
              <a:gd name="connsiteY0" fmla="*/ 540060 h 864096"/>
              <a:gd name="connsiteX1" fmla="*/ 162018 w 743606"/>
              <a:gd name="connsiteY1" fmla="*/ 540060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86054 w 743606"/>
              <a:gd name="connsiteY4" fmla="*/ 540060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162018 w 743606"/>
              <a:gd name="connsiteY1" fmla="*/ 540060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202961 w 743606"/>
              <a:gd name="connsiteY1" fmla="*/ 239809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43606"/>
              <a:gd name="connsiteY0" fmla="*/ 540060 h 864096"/>
              <a:gd name="connsiteX1" fmla="*/ 202961 w 743606"/>
              <a:gd name="connsiteY1" fmla="*/ 239809 h 864096"/>
              <a:gd name="connsiteX2" fmla="*/ 162018 w 743606"/>
              <a:gd name="connsiteY2" fmla="*/ 0 h 864096"/>
              <a:gd name="connsiteX3" fmla="*/ 486054 w 743606"/>
              <a:gd name="connsiteY3" fmla="*/ 0 h 864096"/>
              <a:gd name="connsiteX4" fmla="*/ 472406 w 743606"/>
              <a:gd name="connsiteY4" fmla="*/ 362639 h 864096"/>
              <a:gd name="connsiteX5" fmla="*/ 743606 w 743606"/>
              <a:gd name="connsiteY5" fmla="*/ 308048 h 864096"/>
              <a:gd name="connsiteX6" fmla="*/ 324036 w 743606"/>
              <a:gd name="connsiteY6" fmla="*/ 864096 h 864096"/>
              <a:gd name="connsiteX7" fmla="*/ 0 w 743606"/>
              <a:gd name="connsiteY7" fmla="*/ 540060 h 864096"/>
              <a:gd name="connsiteX0" fmla="*/ 0 w 798197"/>
              <a:gd name="connsiteY0" fmla="*/ 389935 h 864096"/>
              <a:gd name="connsiteX1" fmla="*/ 257552 w 798197"/>
              <a:gd name="connsiteY1" fmla="*/ 239809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26997 w 798197"/>
              <a:gd name="connsiteY4" fmla="*/ 362639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798197"/>
              <a:gd name="connsiteY0" fmla="*/ 389935 h 864096"/>
              <a:gd name="connsiteX1" fmla="*/ 257552 w 798197"/>
              <a:gd name="connsiteY1" fmla="*/ 321695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26997 w 798197"/>
              <a:gd name="connsiteY4" fmla="*/ 362639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798197"/>
              <a:gd name="connsiteY0" fmla="*/ 389935 h 864096"/>
              <a:gd name="connsiteX1" fmla="*/ 257552 w 798197"/>
              <a:gd name="connsiteY1" fmla="*/ 321695 h 864096"/>
              <a:gd name="connsiteX2" fmla="*/ 216609 w 798197"/>
              <a:gd name="connsiteY2" fmla="*/ 0 h 864096"/>
              <a:gd name="connsiteX3" fmla="*/ 540645 w 798197"/>
              <a:gd name="connsiteY3" fmla="*/ 0 h 864096"/>
              <a:gd name="connsiteX4" fmla="*/ 541745 w 798197"/>
              <a:gd name="connsiteY4" fmla="*/ 178285 h 864096"/>
              <a:gd name="connsiteX5" fmla="*/ 798197 w 798197"/>
              <a:gd name="connsiteY5" fmla="*/ 308048 h 864096"/>
              <a:gd name="connsiteX6" fmla="*/ 378627 w 798197"/>
              <a:gd name="connsiteY6" fmla="*/ 864096 h 864096"/>
              <a:gd name="connsiteX7" fmla="*/ 0 w 798197"/>
              <a:gd name="connsiteY7" fmla="*/ 389935 h 864096"/>
              <a:gd name="connsiteX0" fmla="*/ 0 w 857190"/>
              <a:gd name="connsiteY0" fmla="*/ 389935 h 864096"/>
              <a:gd name="connsiteX1" fmla="*/ 257552 w 857190"/>
              <a:gd name="connsiteY1" fmla="*/ 321695 h 864096"/>
              <a:gd name="connsiteX2" fmla="*/ 216609 w 857190"/>
              <a:gd name="connsiteY2" fmla="*/ 0 h 864096"/>
              <a:gd name="connsiteX3" fmla="*/ 540645 w 857190"/>
              <a:gd name="connsiteY3" fmla="*/ 0 h 864096"/>
              <a:gd name="connsiteX4" fmla="*/ 541745 w 857190"/>
              <a:gd name="connsiteY4" fmla="*/ 178285 h 864096"/>
              <a:gd name="connsiteX5" fmla="*/ 857190 w 857190"/>
              <a:gd name="connsiteY5" fmla="*/ 182687 h 864096"/>
              <a:gd name="connsiteX6" fmla="*/ 378627 w 857190"/>
              <a:gd name="connsiteY6" fmla="*/ 864096 h 864096"/>
              <a:gd name="connsiteX7" fmla="*/ 0 w 857190"/>
              <a:gd name="connsiteY7" fmla="*/ 389935 h 864096"/>
              <a:gd name="connsiteX0" fmla="*/ 0 w 857190"/>
              <a:gd name="connsiteY0" fmla="*/ 389935 h 864096"/>
              <a:gd name="connsiteX1" fmla="*/ 242804 w 857190"/>
              <a:gd name="connsiteY1" fmla="*/ 174211 h 864096"/>
              <a:gd name="connsiteX2" fmla="*/ 216609 w 857190"/>
              <a:gd name="connsiteY2" fmla="*/ 0 h 864096"/>
              <a:gd name="connsiteX3" fmla="*/ 540645 w 857190"/>
              <a:gd name="connsiteY3" fmla="*/ 0 h 864096"/>
              <a:gd name="connsiteX4" fmla="*/ 541745 w 857190"/>
              <a:gd name="connsiteY4" fmla="*/ 178285 h 864096"/>
              <a:gd name="connsiteX5" fmla="*/ 857190 w 857190"/>
              <a:gd name="connsiteY5" fmla="*/ 182687 h 864096"/>
              <a:gd name="connsiteX6" fmla="*/ 378627 w 857190"/>
              <a:gd name="connsiteY6" fmla="*/ 864096 h 864096"/>
              <a:gd name="connsiteX7" fmla="*/ 0 w 857190"/>
              <a:gd name="connsiteY7" fmla="*/ 389935 h 864096"/>
              <a:gd name="connsiteX0" fmla="*/ 0 w 879312"/>
              <a:gd name="connsiteY0" fmla="*/ 286696 h 864096"/>
              <a:gd name="connsiteX1" fmla="*/ 264926 w 879312"/>
              <a:gd name="connsiteY1" fmla="*/ 174211 h 864096"/>
              <a:gd name="connsiteX2" fmla="*/ 238731 w 879312"/>
              <a:gd name="connsiteY2" fmla="*/ 0 h 864096"/>
              <a:gd name="connsiteX3" fmla="*/ 562767 w 879312"/>
              <a:gd name="connsiteY3" fmla="*/ 0 h 864096"/>
              <a:gd name="connsiteX4" fmla="*/ 563867 w 879312"/>
              <a:gd name="connsiteY4" fmla="*/ 178285 h 864096"/>
              <a:gd name="connsiteX5" fmla="*/ 879312 w 879312"/>
              <a:gd name="connsiteY5" fmla="*/ 182687 h 864096"/>
              <a:gd name="connsiteX6" fmla="*/ 400749 w 879312"/>
              <a:gd name="connsiteY6" fmla="*/ 864096 h 864096"/>
              <a:gd name="connsiteX7" fmla="*/ 0 w 879312"/>
              <a:gd name="connsiteY7" fmla="*/ 286696 h 864096"/>
              <a:gd name="connsiteX0" fmla="*/ 0 w 894061"/>
              <a:gd name="connsiteY0" fmla="*/ 264574 h 864096"/>
              <a:gd name="connsiteX1" fmla="*/ 279675 w 894061"/>
              <a:gd name="connsiteY1" fmla="*/ 174211 h 864096"/>
              <a:gd name="connsiteX2" fmla="*/ 253480 w 894061"/>
              <a:gd name="connsiteY2" fmla="*/ 0 h 864096"/>
              <a:gd name="connsiteX3" fmla="*/ 577516 w 894061"/>
              <a:gd name="connsiteY3" fmla="*/ 0 h 864096"/>
              <a:gd name="connsiteX4" fmla="*/ 578616 w 894061"/>
              <a:gd name="connsiteY4" fmla="*/ 178285 h 864096"/>
              <a:gd name="connsiteX5" fmla="*/ 894061 w 894061"/>
              <a:gd name="connsiteY5" fmla="*/ 182687 h 864096"/>
              <a:gd name="connsiteX6" fmla="*/ 415498 w 894061"/>
              <a:gd name="connsiteY6" fmla="*/ 864096 h 864096"/>
              <a:gd name="connsiteX7" fmla="*/ 0 w 894061"/>
              <a:gd name="connsiteY7" fmla="*/ 264574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4061" h="864096">
                <a:moveTo>
                  <a:pt x="0" y="264574"/>
                </a:moveTo>
                <a:cubicBezTo>
                  <a:pt x="67654" y="164490"/>
                  <a:pt x="280260" y="274295"/>
                  <a:pt x="279675" y="174211"/>
                </a:cubicBezTo>
                <a:lnTo>
                  <a:pt x="253480" y="0"/>
                </a:lnTo>
                <a:lnTo>
                  <a:pt x="577516" y="0"/>
                </a:lnTo>
                <a:cubicBezTo>
                  <a:pt x="577883" y="59428"/>
                  <a:pt x="578249" y="118857"/>
                  <a:pt x="578616" y="178285"/>
                </a:cubicBezTo>
                <a:lnTo>
                  <a:pt x="894061" y="182687"/>
                </a:lnTo>
                <a:lnTo>
                  <a:pt x="415498" y="864096"/>
                </a:lnTo>
                <a:lnTo>
                  <a:pt x="0" y="26457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Isosceles Triangle 4"/>
          <p:cNvSpPr/>
          <p:nvPr/>
        </p:nvSpPr>
        <p:spPr>
          <a:xfrm flipV="1">
            <a:off x="1850678" y="4437112"/>
            <a:ext cx="345058" cy="2106488"/>
          </a:xfrm>
          <a:prstGeom prst="triangle">
            <a:avLst>
              <a:gd name="adj" fmla="val 34323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Isosceles Triangle 17"/>
          <p:cNvSpPr/>
          <p:nvPr/>
        </p:nvSpPr>
        <p:spPr>
          <a:xfrm flipV="1">
            <a:off x="2930798" y="4437112"/>
            <a:ext cx="345058" cy="2106488"/>
          </a:xfrm>
          <a:prstGeom prst="triangle">
            <a:avLst>
              <a:gd name="adj" fmla="val 34323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Isosceles Triangle 18"/>
          <p:cNvSpPr/>
          <p:nvPr/>
        </p:nvSpPr>
        <p:spPr>
          <a:xfrm flipV="1">
            <a:off x="6948264" y="4509120"/>
            <a:ext cx="345058" cy="2106488"/>
          </a:xfrm>
          <a:prstGeom prst="triangle">
            <a:avLst>
              <a:gd name="adj" fmla="val 34323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Isosceles Triangle 19"/>
          <p:cNvSpPr/>
          <p:nvPr/>
        </p:nvSpPr>
        <p:spPr>
          <a:xfrm flipV="1">
            <a:off x="8259390" y="4509120"/>
            <a:ext cx="345058" cy="2106488"/>
          </a:xfrm>
          <a:prstGeom prst="triangle">
            <a:avLst>
              <a:gd name="adj" fmla="val 3432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8228516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958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14.2 – Extracting Metals from their Ores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832649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b="1" dirty="0" smtClean="0">
                <a:solidFill>
                  <a:srgbClr val="C00000"/>
                </a:solidFill>
              </a:rPr>
              <a:t>Carbon </a:t>
            </a:r>
            <a:r>
              <a:rPr lang="en-US" sz="2300" b="1" dirty="0">
                <a:solidFill>
                  <a:srgbClr val="C00000"/>
                </a:solidFill>
              </a:rPr>
              <a:t>as a reducing agent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300" dirty="0"/>
              <a:t>As you saw on page 186, carbon will react with oxides of metals </a:t>
            </a:r>
            <a:r>
              <a:rPr lang="en-US" sz="2300" dirty="0" smtClean="0"/>
              <a:t>less reactive </a:t>
            </a:r>
            <a:r>
              <a:rPr lang="en-US" sz="2300" dirty="0"/>
              <a:t>than itself, reducing them to the metal.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300" dirty="0"/>
              <a:t>Luckily, many ores are oxides, or compounds easily converted to oxides.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300" dirty="0"/>
              <a:t>The table shows that carbon can be used to extract zinc, iron, and </a:t>
            </a:r>
            <a:r>
              <a:rPr lang="en-US" sz="2300" dirty="0" smtClean="0"/>
              <a:t>lead. It </a:t>
            </a:r>
            <a:r>
              <a:rPr lang="en-US" sz="2300" dirty="0"/>
              <a:t>is used in the form of coke (made from coal), which is heated with </a:t>
            </a:r>
            <a:r>
              <a:rPr lang="en-US" sz="2300" dirty="0" smtClean="0"/>
              <a:t>the metal </a:t>
            </a:r>
            <a:r>
              <a:rPr lang="en-US" sz="2300" dirty="0"/>
              <a:t>oxide in a furnace. But in the process, carbon may react with </a:t>
            </a:r>
            <a:r>
              <a:rPr lang="en-US" sz="2300" dirty="0" smtClean="0"/>
              <a:t>a limited </a:t>
            </a:r>
            <a:r>
              <a:rPr lang="en-US" sz="2300" dirty="0"/>
              <a:t>supply of oxygen, giving carbon monoxide gas (CO). In that </a:t>
            </a:r>
            <a:r>
              <a:rPr lang="en-US" sz="2300" dirty="0" smtClean="0"/>
              <a:t>case, the </a:t>
            </a:r>
            <a:r>
              <a:rPr lang="en-US" sz="2300" dirty="0"/>
              <a:t>carbon monoxide brings about the actual reduction.</a:t>
            </a:r>
            <a:endParaRPr lang="en-US" sz="23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60" y="1124744"/>
            <a:ext cx="2896894" cy="207458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12160" y="3271341"/>
            <a:ext cx="28680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00" dirty="0"/>
              <a:t>No need to reduce gold …</a:t>
            </a:r>
            <a:endParaRPr lang="en-GB" sz="1600" dirty="0"/>
          </a:p>
        </p:txBody>
      </p:sp>
      <p:sp>
        <p:nvSpPr>
          <p:cNvPr id="21" name="TextBox 20">
            <a:hlinkClick r:id="rId6" action="ppaction://hlinkfile"/>
          </p:cNvPr>
          <p:cNvSpPr txBox="1"/>
          <p:nvPr/>
        </p:nvSpPr>
        <p:spPr>
          <a:xfrm>
            <a:off x="6516216" y="5951021"/>
            <a:ext cx="1915909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Using Carbon to </a:t>
            </a:r>
            <a:br>
              <a:rPr lang="en-GB" dirty="0" smtClean="0"/>
            </a:br>
            <a:r>
              <a:rPr lang="en-GB" dirty="0" smtClean="0"/>
              <a:t>Extract Metals</a:t>
            </a:r>
            <a:endParaRPr lang="en-GB" dirty="0"/>
          </a:p>
        </p:txBody>
      </p:sp>
      <p:pic>
        <p:nvPicPr>
          <p:cNvPr id="6" name="14.2 - Extraction of metal using carb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12159" y="4050745"/>
            <a:ext cx="2845223" cy="1610503"/>
          </a:xfrm>
          <a:prstGeom prst="rect">
            <a:avLst/>
          </a:prstGeom>
        </p:spPr>
      </p:pic>
      <p:sp>
        <p:nvSpPr>
          <p:cNvPr id="22" name="TextBox 21">
            <a:hlinkClick r:id="rId8" action="ppaction://hlinksldjump"/>
          </p:cNvPr>
          <p:cNvSpPr txBox="1"/>
          <p:nvPr/>
        </p:nvSpPr>
        <p:spPr>
          <a:xfrm>
            <a:off x="8228516" y="342900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252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14.2 – Extracting Metals from their Ores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85334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Three </a:t>
            </a:r>
            <a:r>
              <a:rPr lang="en-US" sz="1700" b="1" dirty="0">
                <a:solidFill>
                  <a:srgbClr val="C00000"/>
                </a:solidFill>
              </a:rPr>
              <a:t>examples of ore extraction</a:t>
            </a:r>
          </a:p>
          <a:p>
            <a:pPr marL="276225" indent="-276225">
              <a:buClr>
                <a:srgbClr val="0070C0"/>
              </a:buClr>
              <a:buFont typeface="+mj-lt"/>
              <a:buAutoNum type="arabicPeriod"/>
              <a:tabLst>
                <a:tab pos="1793875" algn="l"/>
                <a:tab pos="2070100" algn="l"/>
                <a:tab pos="3951288" algn="l"/>
                <a:tab pos="4313238" algn="l"/>
                <a:tab pos="4848225" algn="l"/>
                <a:tab pos="5106988" algn="l"/>
              </a:tabLst>
            </a:pPr>
            <a:r>
              <a:rPr lang="en-US" sz="1700" b="1" dirty="0" smtClean="0">
                <a:solidFill>
                  <a:srgbClr val="FF0000"/>
                </a:solidFill>
              </a:rPr>
              <a:t>Iron ore </a:t>
            </a:r>
            <a:r>
              <a:rPr lang="en-US" sz="1700" dirty="0" smtClean="0"/>
              <a:t>This is mainly iron(III) oxide. It is reduced like this:</a:t>
            </a:r>
            <a:br>
              <a:rPr lang="en-US" sz="1700" dirty="0" smtClean="0"/>
            </a:br>
            <a:r>
              <a:rPr lang="en-US" sz="1700" dirty="0" smtClean="0"/>
              <a:t>iron(III) oxide	+	carbon monoxide	</a:t>
            </a:r>
            <a:r>
              <a:rPr lang="en-US" sz="1700" dirty="0" smtClean="0">
                <a:sym typeface="Wingdings 3" panose="05040102010807070707" pitchFamily="18" charset="2"/>
              </a:rPr>
              <a:t>	</a:t>
            </a:r>
            <a:r>
              <a:rPr lang="en-US" sz="1700" dirty="0" smtClean="0"/>
              <a:t>iron	+	carbon dioxide</a:t>
            </a:r>
            <a:br>
              <a:rPr lang="en-US" sz="1700" dirty="0" smtClean="0"/>
            </a:br>
            <a:r>
              <a:rPr lang="en-US" sz="1700" b="1" dirty="0" smtClean="0">
                <a:solidFill>
                  <a:srgbClr val="FF0000"/>
                </a:solidFill>
              </a:rPr>
              <a:t>Fe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700" b="1" dirty="0" smtClean="0">
                <a:solidFill>
                  <a:srgbClr val="FF0000"/>
                </a:solidFill>
              </a:rPr>
              <a:t>O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700" b="1" dirty="0" smtClean="0">
                <a:solidFill>
                  <a:srgbClr val="FF0000"/>
                </a:solidFill>
              </a:rPr>
              <a:t> (</a:t>
            </a:r>
            <a:r>
              <a:rPr lang="en-US" sz="1700" b="1" i="1" dirty="0" smtClean="0">
                <a:solidFill>
                  <a:srgbClr val="FF0000"/>
                </a:solidFill>
              </a:rPr>
              <a:t>s</a:t>
            </a:r>
            <a:r>
              <a:rPr lang="en-US" sz="1700" b="1" dirty="0" smtClean="0">
                <a:solidFill>
                  <a:srgbClr val="FF0000"/>
                </a:solidFill>
              </a:rPr>
              <a:t>)	+ 	3CO (</a:t>
            </a:r>
            <a:r>
              <a:rPr lang="en-US" sz="1700" b="1" i="1" dirty="0" smtClean="0">
                <a:solidFill>
                  <a:srgbClr val="FF0000"/>
                </a:solidFill>
              </a:rPr>
              <a:t>g</a:t>
            </a:r>
            <a:r>
              <a:rPr lang="en-US" sz="1700" b="1" dirty="0" smtClean="0">
                <a:solidFill>
                  <a:srgbClr val="FF0000"/>
                </a:solidFill>
              </a:rPr>
              <a:t>) 	</a:t>
            </a:r>
            <a:r>
              <a:rPr lang="en-US" sz="17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	</a:t>
            </a:r>
            <a:r>
              <a:rPr lang="en-US" sz="1700" b="1" dirty="0" smtClean="0">
                <a:solidFill>
                  <a:srgbClr val="FF0000"/>
                </a:solidFill>
              </a:rPr>
              <a:t>2Fe (</a:t>
            </a:r>
            <a:r>
              <a:rPr lang="en-US" sz="1700" b="1" i="1" dirty="0" smtClean="0">
                <a:solidFill>
                  <a:srgbClr val="FF0000"/>
                </a:solidFill>
              </a:rPr>
              <a:t>l</a:t>
            </a:r>
            <a:r>
              <a:rPr lang="en-US" sz="1700" b="1" dirty="0" smtClean="0">
                <a:solidFill>
                  <a:srgbClr val="FF0000"/>
                </a:solidFill>
              </a:rPr>
              <a:t>) + 3CO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700" b="1" dirty="0" smtClean="0">
                <a:solidFill>
                  <a:srgbClr val="FF0000"/>
                </a:solidFill>
              </a:rPr>
              <a:t> (</a:t>
            </a:r>
            <a:r>
              <a:rPr lang="en-US" sz="1700" b="1" i="1" dirty="0" smtClean="0">
                <a:solidFill>
                  <a:srgbClr val="FF0000"/>
                </a:solidFill>
              </a:rPr>
              <a:t>g</a:t>
            </a:r>
            <a:r>
              <a:rPr lang="en-US" sz="1700" b="1" dirty="0" smtClean="0">
                <a:solidFill>
                  <a:srgbClr val="FF0000"/>
                </a:solidFill>
              </a:rPr>
              <a:t>)</a:t>
            </a:r>
            <a:br>
              <a:rPr lang="en-US" sz="1700" b="1" dirty="0" smtClean="0">
                <a:solidFill>
                  <a:srgbClr val="FF0000"/>
                </a:solidFill>
              </a:rPr>
            </a:br>
            <a:r>
              <a:rPr lang="en-US" sz="1700" dirty="0" smtClean="0"/>
              <a:t>We </a:t>
            </a:r>
            <a:r>
              <a:rPr lang="en-US" sz="1700" dirty="0"/>
              <a:t>will look more </a:t>
            </a:r>
            <a:r>
              <a:rPr lang="en-US" sz="1700" dirty="0" smtClean="0"/>
              <a:t>closely </a:t>
            </a:r>
            <a:r>
              <a:rPr lang="en-US" sz="1700" dirty="0"/>
              <a:t>at this extraction in Unit 14.3.</a:t>
            </a:r>
          </a:p>
          <a:p>
            <a:pPr marL="276225" indent="-276225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2863850" algn="l"/>
                <a:tab pos="3416300" algn="l"/>
                <a:tab pos="4572000" algn="l"/>
                <a:tab pos="4933950" algn="l"/>
              </a:tabLst>
            </a:pPr>
            <a:r>
              <a:rPr lang="en-US" sz="1700" b="1" dirty="0" smtClean="0">
                <a:solidFill>
                  <a:srgbClr val="FF0000"/>
                </a:solidFill>
              </a:rPr>
              <a:t>Aluminium </a:t>
            </a:r>
            <a:r>
              <a:rPr lang="en-US" sz="1700" b="1" dirty="0">
                <a:solidFill>
                  <a:srgbClr val="FF0000"/>
                </a:solidFill>
              </a:rPr>
              <a:t>ore </a:t>
            </a:r>
            <a:r>
              <a:rPr lang="en-US" sz="1700" dirty="0"/>
              <a:t>This is mainly aluminium oxide. Aluminium is </a:t>
            </a:r>
            <a:r>
              <a:rPr lang="en-US" sz="1700" dirty="0" smtClean="0"/>
              <a:t>more reactive </a:t>
            </a:r>
            <a:r>
              <a:rPr lang="en-US" sz="1700" dirty="0"/>
              <a:t>than carbon, so electrolysis is needed for this </a:t>
            </a:r>
            <a:r>
              <a:rPr lang="en-US" sz="1700" dirty="0" smtClean="0"/>
              <a:t>reduction:</a:t>
            </a:r>
            <a:br>
              <a:rPr lang="en-US" sz="1700" dirty="0" smtClean="0"/>
            </a:br>
            <a:r>
              <a:rPr lang="en-US" sz="1700" dirty="0" smtClean="0"/>
              <a:t>	aluminium </a:t>
            </a:r>
            <a:r>
              <a:rPr lang="en-US" sz="1700" dirty="0"/>
              <a:t>oxide </a:t>
            </a:r>
            <a:r>
              <a:rPr lang="en-US" sz="1700" dirty="0" smtClean="0"/>
              <a:t>	</a:t>
            </a:r>
            <a:r>
              <a:rPr lang="en-US" sz="1700" dirty="0" smtClean="0">
                <a:sym typeface="Wingdings 3" panose="05040102010807070707" pitchFamily="18" charset="2"/>
              </a:rPr>
              <a:t> 	</a:t>
            </a:r>
            <a:r>
              <a:rPr lang="en-US" sz="1700" dirty="0" smtClean="0"/>
              <a:t>aluminium</a:t>
            </a:r>
            <a:r>
              <a:rPr lang="en-US" sz="1700" dirty="0"/>
              <a:t>	</a:t>
            </a:r>
            <a:r>
              <a:rPr lang="en-US" sz="1700" dirty="0" smtClean="0"/>
              <a:t>+	oxygen</a:t>
            </a:r>
            <a:br>
              <a:rPr lang="en-US" sz="1700" dirty="0" smtClean="0"/>
            </a:br>
            <a:r>
              <a:rPr lang="en-US" sz="1700" dirty="0" smtClean="0"/>
              <a:t>	</a:t>
            </a:r>
            <a:r>
              <a:rPr lang="en-US" sz="1700" b="1" dirty="0" smtClean="0">
                <a:solidFill>
                  <a:srgbClr val="FF0000"/>
                </a:solidFill>
              </a:rPr>
              <a:t>2Al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700" b="1" dirty="0" smtClean="0">
                <a:solidFill>
                  <a:srgbClr val="FF0000"/>
                </a:solidFill>
              </a:rPr>
              <a:t>O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700" b="1" dirty="0" smtClean="0">
                <a:solidFill>
                  <a:srgbClr val="FF0000"/>
                </a:solidFill>
              </a:rPr>
              <a:t>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>
                <a:solidFill>
                  <a:srgbClr val="FF0000"/>
                </a:solidFill>
              </a:rPr>
              <a:t>l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	</a:t>
            </a:r>
            <a:r>
              <a:rPr lang="en-US" sz="17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	</a:t>
            </a:r>
            <a:r>
              <a:rPr lang="en-US" sz="1700" b="1" dirty="0" smtClean="0">
                <a:solidFill>
                  <a:srgbClr val="FF0000"/>
                </a:solidFill>
              </a:rPr>
              <a:t>4Al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>
                <a:solidFill>
                  <a:srgbClr val="FF0000"/>
                </a:solidFill>
              </a:rPr>
              <a:t>l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	+ 	3O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700" b="1" dirty="0" smtClean="0">
                <a:solidFill>
                  <a:srgbClr val="FF0000"/>
                </a:solidFill>
              </a:rPr>
              <a:t> (</a:t>
            </a:r>
            <a:r>
              <a:rPr lang="en-US" sz="1700" b="1" i="1" dirty="0" smtClean="0">
                <a:solidFill>
                  <a:srgbClr val="FF0000"/>
                </a:solidFill>
              </a:rPr>
              <a:t>g</a:t>
            </a:r>
            <a:r>
              <a:rPr lang="en-US" sz="1700" b="1" dirty="0" smtClean="0">
                <a:solidFill>
                  <a:srgbClr val="FF0000"/>
                </a:solidFill>
              </a:rPr>
              <a:t>)</a:t>
            </a:r>
            <a:br>
              <a:rPr lang="en-US" sz="1700" b="1" dirty="0" smtClean="0">
                <a:solidFill>
                  <a:srgbClr val="FF0000"/>
                </a:solidFill>
              </a:rPr>
            </a:br>
            <a:r>
              <a:rPr lang="en-US" sz="1700" dirty="0" smtClean="0"/>
              <a:t>We </a:t>
            </a:r>
            <a:r>
              <a:rPr lang="en-US" sz="1700" dirty="0"/>
              <a:t>will look more closely at this extraction in Unit 14.4.</a:t>
            </a:r>
          </a:p>
          <a:p>
            <a:pPr marL="276225" indent="-276225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966913" algn="l"/>
                <a:tab pos="2328863" algn="l"/>
                <a:tab pos="3313113" algn="l"/>
                <a:tab pos="3863975" algn="l"/>
                <a:tab pos="5106988" algn="l"/>
                <a:tab pos="5468938" algn="l"/>
              </a:tabLst>
            </a:pPr>
            <a:r>
              <a:rPr lang="en-US" sz="1700" b="1" dirty="0" smtClean="0">
                <a:solidFill>
                  <a:srgbClr val="FF0000"/>
                </a:solidFill>
              </a:rPr>
              <a:t>Zinc </a:t>
            </a:r>
            <a:r>
              <a:rPr lang="en-US" sz="1700" b="1" dirty="0">
                <a:solidFill>
                  <a:srgbClr val="FF0000"/>
                </a:solidFill>
              </a:rPr>
              <a:t>blende</a:t>
            </a:r>
            <a:r>
              <a:rPr lang="en-US" sz="1700" b="1" dirty="0"/>
              <a:t> </a:t>
            </a:r>
            <a:r>
              <a:rPr lang="en-US" sz="1700" dirty="0"/>
              <a:t>This is mainly zinc sulfide, </a:t>
            </a:r>
            <a:r>
              <a:rPr lang="en-US" sz="1700" dirty="0" err="1"/>
              <a:t>ZnS</a:t>
            </a:r>
            <a:r>
              <a:rPr lang="en-US" sz="1700" dirty="0"/>
              <a:t>. First it is roasted in </a:t>
            </a:r>
            <a:r>
              <a:rPr lang="en-US" sz="1700" dirty="0" smtClean="0"/>
              <a:t>air, giving </a:t>
            </a:r>
            <a:r>
              <a:rPr lang="en-US" sz="1700" dirty="0"/>
              <a:t>zinc oxide and sulfur </a:t>
            </a:r>
            <a:r>
              <a:rPr lang="en-US" sz="1700" dirty="0" smtClean="0"/>
              <a:t>dioxide:</a:t>
            </a:r>
            <a:br>
              <a:rPr lang="en-US" sz="1700" dirty="0" smtClean="0"/>
            </a:br>
            <a:r>
              <a:rPr lang="en-US" sz="1700" dirty="0"/>
              <a:t>zinc sulfide </a:t>
            </a:r>
            <a:r>
              <a:rPr lang="en-US" sz="1700" dirty="0" smtClean="0"/>
              <a:t>	+ 	oxygen 	</a:t>
            </a:r>
            <a:r>
              <a:rPr lang="en-US" sz="1700" dirty="0" smtClean="0">
                <a:sym typeface="Wingdings 3" panose="05040102010807070707" pitchFamily="18" charset="2"/>
              </a:rPr>
              <a:t> 	</a:t>
            </a:r>
            <a:r>
              <a:rPr lang="en-US" sz="1700" dirty="0" smtClean="0"/>
              <a:t>zinc </a:t>
            </a:r>
            <a:r>
              <a:rPr lang="en-US" sz="1700" dirty="0"/>
              <a:t>oxide </a:t>
            </a:r>
            <a:r>
              <a:rPr lang="en-US" sz="1700" dirty="0" smtClean="0"/>
              <a:t>	+ 	sulfur </a:t>
            </a:r>
            <a:r>
              <a:rPr lang="en-US" sz="1700" dirty="0"/>
              <a:t>dioxide</a:t>
            </a: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b="1" dirty="0" smtClean="0">
                <a:solidFill>
                  <a:srgbClr val="FF0000"/>
                </a:solidFill>
              </a:rPr>
              <a:t>    2ZnS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>
                <a:solidFill>
                  <a:srgbClr val="FF0000"/>
                </a:solidFill>
              </a:rPr>
              <a:t>s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	+ 	3O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700" b="1" dirty="0" smtClean="0">
                <a:solidFill>
                  <a:srgbClr val="FF0000"/>
                </a:solidFill>
              </a:rPr>
              <a:t> (</a:t>
            </a:r>
            <a:r>
              <a:rPr lang="en-US" sz="1700" b="1" i="1" dirty="0" smtClean="0">
                <a:solidFill>
                  <a:srgbClr val="FF0000"/>
                </a:solidFill>
              </a:rPr>
              <a:t>g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dirty="0"/>
              <a:t>	</a:t>
            </a:r>
            <a:r>
              <a:rPr lang="en-US" sz="1700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700" dirty="0">
                <a:sym typeface="Wingdings 3" panose="05040102010807070707" pitchFamily="18" charset="2"/>
              </a:rPr>
              <a:t> 	</a:t>
            </a:r>
            <a:r>
              <a:rPr lang="en-US" sz="1700" dirty="0" smtClean="0">
                <a:sym typeface="Wingdings 3" panose="05040102010807070707" pitchFamily="18" charset="2"/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</a:rPr>
              <a:t>2ZnO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>
                <a:solidFill>
                  <a:srgbClr val="FF0000"/>
                </a:solidFill>
              </a:rPr>
              <a:t>s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	+ </a:t>
            </a:r>
            <a:r>
              <a:rPr lang="en-US" sz="1700" b="1" dirty="0">
                <a:solidFill>
                  <a:srgbClr val="FF0000"/>
                </a:solidFill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</a:rPr>
              <a:t> 2SO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700" b="1" dirty="0" smtClean="0">
                <a:solidFill>
                  <a:srgbClr val="FF0000"/>
                </a:solidFill>
              </a:rPr>
              <a:t> (</a:t>
            </a:r>
            <a:r>
              <a:rPr lang="en-US" sz="1700" b="1" i="1" dirty="0" smtClean="0">
                <a:solidFill>
                  <a:srgbClr val="FF0000"/>
                </a:solidFill>
              </a:rPr>
              <a:t>g</a:t>
            </a:r>
            <a:r>
              <a:rPr lang="en-US" sz="1700" b="1" dirty="0" smtClean="0">
                <a:solidFill>
                  <a:srgbClr val="FF0000"/>
                </a:solidFill>
              </a:rPr>
              <a:t>)</a:t>
            </a:r>
            <a:br>
              <a:rPr lang="en-US" sz="1700" b="1" dirty="0" smtClean="0">
                <a:solidFill>
                  <a:srgbClr val="FF0000"/>
                </a:solidFill>
              </a:rPr>
            </a:br>
            <a:r>
              <a:rPr lang="en-US" sz="1700" dirty="0" smtClean="0"/>
              <a:t>Then </a:t>
            </a:r>
            <a:r>
              <a:rPr lang="en-US" sz="1700" dirty="0"/>
              <a:t>the oxide is reduced in one of these two </a:t>
            </a:r>
            <a:r>
              <a:rPr lang="en-US" sz="1700" dirty="0" smtClean="0"/>
              <a:t>ways:</a:t>
            </a:r>
            <a:br>
              <a:rPr lang="en-US" sz="1700" dirty="0" smtClean="0"/>
            </a:br>
            <a:r>
              <a:rPr lang="en-US" sz="1700" b="1" dirty="0" smtClean="0"/>
              <a:t>i</a:t>
            </a:r>
            <a:r>
              <a:rPr lang="en-US" sz="1700" dirty="0" smtClean="0"/>
              <a:t> </a:t>
            </a:r>
            <a:r>
              <a:rPr lang="en-US" sz="1700" dirty="0"/>
              <a:t>Using carbon monoxide This is carried out in a </a:t>
            </a:r>
            <a:r>
              <a:rPr lang="en-US" sz="1700" dirty="0" smtClean="0"/>
              <a:t>furnace:</a:t>
            </a:r>
          </a:p>
          <a:p>
            <a:pPr>
              <a:buClr>
                <a:srgbClr val="0070C0"/>
              </a:buClr>
              <a:tabLst>
                <a:tab pos="631825" algn="l"/>
                <a:tab pos="1708150" algn="l"/>
                <a:tab pos="1882775" algn="l"/>
                <a:tab pos="3670300" algn="l"/>
                <a:tab pos="4033838" algn="l"/>
                <a:tab pos="4665663" algn="l"/>
                <a:tab pos="4935538" algn="l"/>
              </a:tabLst>
            </a:pPr>
            <a:r>
              <a:rPr lang="en-US" sz="1700" dirty="0" smtClean="0"/>
              <a:t>	zinc oxide	+	carbon monoxide	</a:t>
            </a:r>
            <a:r>
              <a:rPr lang="en-US" sz="1700" dirty="0" smtClean="0">
                <a:sym typeface="Wingdings 3" panose="05040102010807070707" pitchFamily="18" charset="2"/>
              </a:rPr>
              <a:t> 	</a:t>
            </a:r>
            <a:r>
              <a:rPr lang="en-US" sz="1700" dirty="0" smtClean="0"/>
              <a:t>zinc	+	carbon dioxide</a:t>
            </a:r>
            <a:br>
              <a:rPr lang="en-US" sz="1700" dirty="0" smtClean="0"/>
            </a:br>
            <a:r>
              <a:rPr lang="en-US" sz="1700" dirty="0" smtClean="0"/>
              <a:t>	  </a:t>
            </a:r>
            <a:r>
              <a:rPr lang="en-US" sz="1700" b="1" dirty="0" err="1" smtClean="0">
                <a:solidFill>
                  <a:srgbClr val="FF0000"/>
                </a:solidFill>
              </a:rPr>
              <a:t>ZnO</a:t>
            </a:r>
            <a:r>
              <a:rPr lang="en-US" sz="1700" b="1" dirty="0" smtClean="0">
                <a:solidFill>
                  <a:srgbClr val="FF0000"/>
                </a:solidFill>
              </a:rPr>
              <a:t> (</a:t>
            </a:r>
            <a:r>
              <a:rPr lang="en-US" sz="1700" b="1" i="1" dirty="0" smtClean="0">
                <a:solidFill>
                  <a:srgbClr val="FF0000"/>
                </a:solidFill>
              </a:rPr>
              <a:t>s</a:t>
            </a:r>
            <a:r>
              <a:rPr lang="en-US" sz="1700" b="1" dirty="0" smtClean="0">
                <a:solidFill>
                  <a:srgbClr val="FF0000"/>
                </a:solidFill>
              </a:rPr>
              <a:t>) 	+	        CO (</a:t>
            </a:r>
            <a:r>
              <a:rPr lang="en-US" sz="1700" b="1" i="1" dirty="0" smtClean="0">
                <a:solidFill>
                  <a:srgbClr val="FF0000"/>
                </a:solidFill>
              </a:rPr>
              <a:t>g</a:t>
            </a:r>
            <a:r>
              <a:rPr lang="en-US" sz="1700" b="1" dirty="0" smtClean="0">
                <a:solidFill>
                  <a:srgbClr val="FF0000"/>
                </a:solidFill>
              </a:rPr>
              <a:t>) 	</a:t>
            </a:r>
            <a:r>
              <a:rPr lang="en-US" sz="17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700" dirty="0" smtClean="0">
                <a:sym typeface="Wingdings 3" panose="05040102010807070707" pitchFamily="18" charset="2"/>
              </a:rPr>
              <a:t> 	</a:t>
            </a:r>
            <a:r>
              <a:rPr lang="en-US" sz="1700" b="1" dirty="0" smtClean="0">
                <a:solidFill>
                  <a:srgbClr val="FF0000"/>
                </a:solidFill>
              </a:rPr>
              <a:t>Zn (s) + 	      CO2 (</a:t>
            </a:r>
            <a:r>
              <a:rPr lang="en-US" sz="1700" b="1" i="1" dirty="0" smtClean="0">
                <a:solidFill>
                  <a:srgbClr val="FF0000"/>
                </a:solidFill>
              </a:rPr>
              <a:t>g</a:t>
            </a:r>
            <a:r>
              <a:rPr lang="en-US" sz="1700" b="1" dirty="0" smtClean="0">
                <a:solidFill>
                  <a:srgbClr val="FF0000"/>
                </a:solidFill>
              </a:rPr>
              <a:t>)</a:t>
            </a:r>
          </a:p>
          <a:p>
            <a:pPr marL="363538">
              <a:buClr>
                <a:srgbClr val="0070C0"/>
              </a:buClr>
              <a:tabLst>
                <a:tab pos="631825" algn="l"/>
                <a:tab pos="1708150" algn="l"/>
                <a:tab pos="1882775" algn="l"/>
                <a:tab pos="3670300" algn="l"/>
                <a:tab pos="4033838" algn="l"/>
                <a:tab pos="4665663" algn="l"/>
                <a:tab pos="4935538" algn="l"/>
              </a:tabLst>
            </a:pPr>
            <a:r>
              <a:rPr lang="en-US" sz="1700" dirty="0" smtClean="0"/>
              <a:t>The final mixture contains zinc and a slag of impurities. The zinc is separated </a:t>
            </a:r>
            <a:r>
              <a:rPr lang="en-US" sz="1700" dirty="0"/>
              <a:t>by fractional distillation. (It boils at </a:t>
            </a:r>
            <a:r>
              <a:rPr lang="en-US" sz="1700" dirty="0" smtClean="0"/>
              <a:t>907°C</a:t>
            </a:r>
            <a:r>
              <a:rPr lang="en-US" sz="1700" dirty="0"/>
              <a:t>.)</a:t>
            </a:r>
            <a:endParaRPr lang="en-US" sz="17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32858" y="3474874"/>
            <a:ext cx="18943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After </a:t>
            </a:r>
            <a:r>
              <a:rPr lang="en-US" dirty="0" smtClean="0"/>
              <a:t>extraction, some </a:t>
            </a:r>
            <a:r>
              <a:rPr lang="en-US" dirty="0"/>
              <a:t>aluminium </a:t>
            </a:r>
            <a:r>
              <a:rPr lang="en-US" dirty="0" smtClean="0"/>
              <a:t>is made </a:t>
            </a:r>
            <a:r>
              <a:rPr lang="en-US" dirty="0"/>
              <a:t>into rolls </a:t>
            </a:r>
            <a:r>
              <a:rPr lang="en-US" dirty="0" smtClean="0"/>
              <a:t>like these</a:t>
            </a:r>
            <a:r>
              <a:rPr lang="en-US" dirty="0"/>
              <a:t>, ready for sale.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858" y="1159475"/>
            <a:ext cx="1894327" cy="2269525"/>
          </a:xfrm>
          <a:prstGeom prst="rect">
            <a:avLst/>
          </a:prstGeom>
        </p:spPr>
      </p:pic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28516" y="580526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0059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14.2 – Extracting Metals from their Ores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544617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Three </a:t>
            </a:r>
            <a:r>
              <a:rPr lang="en-US" sz="1900" b="1" dirty="0">
                <a:solidFill>
                  <a:srgbClr val="C00000"/>
                </a:solidFill>
              </a:rPr>
              <a:t>examples of ore extraction</a:t>
            </a:r>
          </a:p>
          <a:p>
            <a:pPr marL="400050" indent="-400050">
              <a:buClr>
                <a:srgbClr val="0070C0"/>
              </a:buClr>
              <a:buFont typeface="+mj-lt"/>
              <a:buAutoNum type="romanLcPeriod" startAt="2"/>
              <a:tabLst>
                <a:tab pos="811213" algn="l"/>
                <a:tab pos="2070100" algn="l"/>
                <a:tab pos="3951288" algn="l"/>
                <a:tab pos="4313238" algn="l"/>
                <a:tab pos="4848225" algn="l"/>
                <a:tab pos="5106988" algn="l"/>
              </a:tabLst>
            </a:pPr>
            <a:r>
              <a:rPr lang="en-US" sz="1900" dirty="0" smtClean="0"/>
              <a:t>Using </a:t>
            </a:r>
            <a:r>
              <a:rPr lang="en-US" sz="1900" dirty="0"/>
              <a:t>electrolysis For this, a compound must be melted, or </a:t>
            </a:r>
            <a:r>
              <a:rPr lang="en-US" sz="1900" dirty="0" smtClean="0"/>
              <a:t>in solution</a:t>
            </a:r>
            <a:r>
              <a:rPr lang="en-US" sz="1900" dirty="0"/>
              <a:t>. But zinc oxide has a very high melting point (1975 °C), and </a:t>
            </a:r>
            <a:r>
              <a:rPr lang="en-US" sz="1900" dirty="0" smtClean="0"/>
              <a:t>is insoluble </a:t>
            </a:r>
            <a:r>
              <a:rPr lang="en-US" sz="1900" dirty="0"/>
              <a:t>in </a:t>
            </a:r>
            <a:r>
              <a:rPr lang="en-US" sz="1900" dirty="0" smtClean="0"/>
              <a:t>water!</a:t>
            </a:r>
            <a:br>
              <a:rPr lang="en-US" sz="1900" dirty="0" smtClean="0"/>
            </a:br>
            <a:r>
              <a:rPr lang="en-US" sz="1900" dirty="0" smtClean="0"/>
              <a:t>Instead</a:t>
            </a:r>
            <a:r>
              <a:rPr lang="en-US" sz="1900" dirty="0"/>
              <a:t>, it is dissolved in dilute sulfuric acid (made from the </a:t>
            </a:r>
            <a:r>
              <a:rPr lang="en-US" sz="1900" dirty="0" smtClean="0"/>
              <a:t>sulfur dioxide </a:t>
            </a:r>
            <a:r>
              <a:rPr lang="en-US" sz="1900" dirty="0"/>
              <a:t>produced in the roasting stage). Zinc oxide is a base, so </a:t>
            </a:r>
            <a:r>
              <a:rPr lang="en-US" sz="1900" dirty="0" smtClean="0"/>
              <a:t>it </a:t>
            </a:r>
            <a:r>
              <a:rPr lang="en-US" sz="1900" dirty="0" err="1" smtClean="0"/>
              <a:t>neutralises</a:t>
            </a:r>
            <a:r>
              <a:rPr lang="en-US" sz="1900" dirty="0" smtClean="0"/>
              <a:t> </a:t>
            </a:r>
            <a:r>
              <a:rPr lang="en-US" sz="1900" dirty="0"/>
              <a:t>the acid, giving a solution of zinc sulfate. This </a:t>
            </a:r>
            <a:r>
              <a:rPr lang="en-US" sz="1900" dirty="0" smtClean="0"/>
              <a:t>undergoes electrolysis</a:t>
            </a:r>
            <a:r>
              <a:rPr lang="en-US" sz="1900" dirty="0"/>
              <a:t>, and zinc is deposited at the </a:t>
            </a:r>
            <a:r>
              <a:rPr lang="en-US" sz="1900" dirty="0" smtClean="0"/>
              <a:t>cathode: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smtClean="0">
                <a:solidFill>
                  <a:srgbClr val="FF0000"/>
                </a:solidFill>
              </a:rPr>
              <a:t>Zn</a:t>
            </a:r>
            <a:r>
              <a:rPr lang="en-US" sz="1900" b="1" baseline="30000" dirty="0" smtClean="0">
                <a:solidFill>
                  <a:srgbClr val="FF0000"/>
                </a:solidFill>
              </a:rPr>
              <a:t>2+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 err="1">
                <a:solidFill>
                  <a:srgbClr val="FF0000"/>
                </a:solidFill>
              </a:rPr>
              <a:t>aq</a:t>
            </a:r>
            <a:r>
              <a:rPr lang="en-US" sz="1900" b="1" dirty="0">
                <a:solidFill>
                  <a:srgbClr val="FF0000"/>
                </a:solidFill>
              </a:rPr>
              <a:t>) </a:t>
            </a:r>
            <a:r>
              <a:rPr lang="en-US" sz="1900" b="1" dirty="0" smtClean="0">
                <a:solidFill>
                  <a:srgbClr val="FF0000"/>
                </a:solidFill>
              </a:rPr>
              <a:t>+ 2e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1900" b="1" dirty="0" smtClean="0">
                <a:solidFill>
                  <a:srgbClr val="FF0000"/>
                </a:solidFill>
              </a:rPr>
              <a:t>   </a:t>
            </a:r>
            <a:r>
              <a:rPr lang="en-US" sz="19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  </a:t>
            </a:r>
            <a:r>
              <a:rPr lang="en-US" sz="1900" b="1" dirty="0" smtClean="0">
                <a:solidFill>
                  <a:srgbClr val="FF0000"/>
                </a:solidFill>
              </a:rPr>
              <a:t>Zn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>
                <a:solidFill>
                  <a:srgbClr val="FF0000"/>
                </a:solidFill>
              </a:rPr>
              <a:t>s</a:t>
            </a:r>
            <a:r>
              <a:rPr lang="en-US" sz="1900" b="1" dirty="0">
                <a:solidFill>
                  <a:srgbClr val="FF0000"/>
                </a:solidFill>
              </a:rPr>
              <a:t>)</a:t>
            </a:r>
            <a:r>
              <a:rPr lang="en-US" sz="1900" dirty="0"/>
              <a:t> (</a:t>
            </a:r>
            <a:r>
              <a:rPr lang="en-US" sz="1900" dirty="0" smtClean="0"/>
              <a:t>reduction)</a:t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zinc is scraped off the cathode, and melted into bars to </a:t>
            </a:r>
            <a:r>
              <a:rPr lang="en-US" sz="1900" dirty="0" smtClean="0"/>
              <a:t>sell.</a:t>
            </a:r>
            <a:br>
              <a:rPr lang="en-US" sz="1900" dirty="0" smtClean="0"/>
            </a:br>
            <a:r>
              <a:rPr lang="en-US" sz="1900" dirty="0" smtClean="0"/>
              <a:t>In </a:t>
            </a:r>
            <a:r>
              <a:rPr lang="en-US" sz="1900" dirty="0"/>
              <a:t>fact most zinc is extracted by electrolysis, because this gives zinc </a:t>
            </a:r>
            <a:r>
              <a:rPr lang="en-US" sz="1900" dirty="0" smtClean="0"/>
              <a:t>of very </a:t>
            </a:r>
            <a:r>
              <a:rPr lang="en-US" sz="1900" dirty="0"/>
              <a:t>high purity. Cadmium and lead occur as impurities in the </a:t>
            </a:r>
            <a:r>
              <a:rPr lang="en-US" sz="1900" dirty="0" smtClean="0"/>
              <a:t>zinc blende</a:t>
            </a:r>
            <a:r>
              <a:rPr lang="en-US" sz="1900" dirty="0"/>
              <a:t>, and these metals are recovered and sold too.</a:t>
            </a:r>
            <a:endParaRPr lang="en-US" sz="19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24618" y="6023029"/>
            <a:ext cx="2723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An iron bucket, </a:t>
            </a:r>
            <a:r>
              <a:rPr lang="en-US" dirty="0" err="1"/>
              <a:t>galvanised</a:t>
            </a:r>
            <a:r>
              <a:rPr lang="en-US" dirty="0"/>
              <a:t> with zinc.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87" t="12780" r="10287" b="7054"/>
          <a:stretch/>
        </p:blipFill>
        <p:spPr>
          <a:xfrm>
            <a:off x="6300192" y="4077072"/>
            <a:ext cx="2160241" cy="201622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724128" y="1107028"/>
            <a:ext cx="3168352" cy="2970044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Zinc </a:t>
            </a:r>
            <a:r>
              <a:rPr lang="en-US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is used …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700" dirty="0" err="1">
                <a:latin typeface="Arial" panose="020B0604020202020204" pitchFamily="34" charset="0"/>
                <a:cs typeface="Arial" panose="020B0604020202020204" pitchFamily="34" charset="0"/>
              </a:rPr>
              <a:t>galvanise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iron – coat it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to stop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it rusting (page 191)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sacrificial protection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of iron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structures (page 191)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make alloys such as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brass and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bronze (page 203)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make batteries (page 122)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666061" y="941103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228516" y="530120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4593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/>
              <a:t>14.2 – Extracting Metals from their Ores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53828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30" dirty="0" smtClean="0"/>
              <a:t>Why </a:t>
            </a:r>
            <a:r>
              <a:rPr lang="en-US" sz="2730" dirty="0"/>
              <a:t>is no chemical reaction needed to get gold?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30" dirty="0" smtClean="0"/>
              <a:t>Lead </a:t>
            </a:r>
            <a:r>
              <a:rPr lang="en-US" sz="2730" dirty="0"/>
              <a:t>is extracted by heating its oxide with </a:t>
            </a:r>
            <a:r>
              <a:rPr lang="en-US" sz="2730" dirty="0" smtClean="0"/>
              <a:t>carbon: </a:t>
            </a:r>
            <a:r>
              <a:rPr lang="en-US" sz="2730" dirty="0" smtClean="0">
                <a:solidFill>
                  <a:srgbClr val="FF0000"/>
                </a:solidFill>
              </a:rPr>
              <a:t>lead </a:t>
            </a:r>
            <a:r>
              <a:rPr lang="en-US" sz="2730" dirty="0">
                <a:solidFill>
                  <a:srgbClr val="FF0000"/>
                </a:solidFill>
              </a:rPr>
              <a:t>oxide +</a:t>
            </a:r>
            <a:r>
              <a:rPr lang="en-US" sz="2730" dirty="0" smtClean="0">
                <a:solidFill>
                  <a:srgbClr val="FF0000"/>
                </a:solidFill>
              </a:rPr>
              <a:t> </a:t>
            </a:r>
            <a:r>
              <a:rPr lang="en-US" sz="2730" dirty="0">
                <a:solidFill>
                  <a:srgbClr val="FF0000"/>
                </a:solidFill>
              </a:rPr>
              <a:t>carbon </a:t>
            </a:r>
            <a:r>
              <a:rPr lang="en-US" sz="2730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730" dirty="0" smtClean="0">
                <a:solidFill>
                  <a:srgbClr val="FF0000"/>
                </a:solidFill>
              </a:rPr>
              <a:t>lead + </a:t>
            </a:r>
            <a:r>
              <a:rPr lang="en-US" sz="2730" dirty="0">
                <a:solidFill>
                  <a:srgbClr val="FF0000"/>
                </a:solidFill>
              </a:rPr>
              <a:t>carbon </a:t>
            </a:r>
            <a:r>
              <a:rPr lang="en-US" sz="2730" dirty="0" smtClean="0">
                <a:solidFill>
                  <a:srgbClr val="FF0000"/>
                </a:solidFill>
              </a:rPr>
              <a:t>monoxide</a:t>
            </a:r>
            <a:br>
              <a:rPr lang="en-US" sz="2730" dirty="0" smtClean="0">
                <a:solidFill>
                  <a:srgbClr val="FF0000"/>
                </a:solidFill>
              </a:rPr>
            </a:br>
            <a:r>
              <a:rPr lang="en-US" sz="2730" dirty="0" smtClean="0"/>
              <a:t>a </a:t>
            </a:r>
            <a:r>
              <a:rPr lang="en-US" sz="2730" dirty="0"/>
              <a:t>Why can carbon be used for this </a:t>
            </a:r>
            <a:r>
              <a:rPr lang="en-US" sz="2730" dirty="0" smtClean="0"/>
              <a:t>reaction?</a:t>
            </a:r>
            <a:br>
              <a:rPr lang="en-US" sz="2730" dirty="0" smtClean="0"/>
            </a:br>
            <a:r>
              <a:rPr lang="en-US" sz="2730" dirty="0" smtClean="0"/>
              <a:t>b </a:t>
            </a:r>
            <a:r>
              <a:rPr lang="en-US" sz="2730" dirty="0"/>
              <a:t>One substance is reduced. Which </a:t>
            </a:r>
            <a:r>
              <a:rPr lang="en-US" sz="2730" dirty="0" smtClean="0"/>
              <a:t>one?</a:t>
            </a:r>
            <a:br>
              <a:rPr lang="en-US" sz="2730" dirty="0" smtClean="0"/>
            </a:br>
            <a:r>
              <a:rPr lang="en-US" sz="2730" dirty="0" smtClean="0"/>
              <a:t>c </a:t>
            </a:r>
            <a:r>
              <a:rPr lang="en-US" sz="2730" dirty="0"/>
              <a:t>Which substance is the reducing agent?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30" dirty="0" smtClean="0"/>
              <a:t>The </a:t>
            </a:r>
            <a:r>
              <a:rPr lang="en-US" sz="2730" dirty="0"/>
              <a:t>reaction in question 2 is a redox reaction. Why?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30" dirty="0" smtClean="0"/>
              <a:t>Sodium </a:t>
            </a:r>
            <a:r>
              <a:rPr lang="en-US" sz="2730" dirty="0"/>
              <a:t>is extracted from rock salt (sodium chloride</a:t>
            </a:r>
            <a:r>
              <a:rPr lang="en-US" sz="2730" dirty="0" smtClean="0"/>
              <a:t>).</a:t>
            </a:r>
            <a:br>
              <a:rPr lang="en-US" sz="2730" dirty="0" smtClean="0"/>
            </a:br>
            <a:r>
              <a:rPr lang="en-US" sz="2730" dirty="0" smtClean="0"/>
              <a:t>a </a:t>
            </a:r>
            <a:r>
              <a:rPr lang="en-US" sz="2730" dirty="0"/>
              <a:t>Electrolysis is needed for this. Explain </a:t>
            </a:r>
            <a:r>
              <a:rPr lang="en-US" sz="2730" dirty="0" smtClean="0"/>
              <a:t>why.</a:t>
            </a:r>
            <a:br>
              <a:rPr lang="en-US" sz="2730" dirty="0" smtClean="0"/>
            </a:br>
            <a:r>
              <a:rPr lang="en-US" sz="2730" dirty="0" smtClean="0"/>
              <a:t>b </a:t>
            </a:r>
            <a:r>
              <a:rPr lang="en-US" sz="2730" dirty="0"/>
              <a:t>Write a balanced equation for the reaction.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30" dirty="0" smtClean="0"/>
              <a:t>Zinc </a:t>
            </a:r>
            <a:r>
              <a:rPr lang="en-US" sz="2730" dirty="0"/>
              <a:t>blende is an ore of zinc. It is mainly … 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30" dirty="0" smtClean="0"/>
              <a:t>Describe </a:t>
            </a:r>
            <a:r>
              <a:rPr lang="en-US" sz="2730" dirty="0"/>
              <a:t>the extraction of zinc by electrolysis.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249289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28516" y="429309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2593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14.3 – Extracting Iron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256585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The </a:t>
            </a:r>
            <a:r>
              <a:rPr lang="en-US" sz="1900" b="1" dirty="0">
                <a:solidFill>
                  <a:srgbClr val="C00000"/>
                </a:solidFill>
              </a:rPr>
              <a:t>blast furnace</a:t>
            </a:r>
          </a:p>
          <a:p>
            <a:pPr marL="276225" indent="-276225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This diagram shows the </a:t>
            </a:r>
            <a:r>
              <a:rPr lang="en-US" sz="1900" b="1" dirty="0">
                <a:solidFill>
                  <a:srgbClr val="F53939"/>
                </a:solidFill>
              </a:rPr>
              <a:t>blast furnace </a:t>
            </a:r>
            <a:r>
              <a:rPr lang="en-US" sz="1900" dirty="0"/>
              <a:t>used for extracting iron from </a:t>
            </a:r>
            <a:r>
              <a:rPr lang="en-US" sz="1900" dirty="0" smtClean="0"/>
              <a:t>its ore</a:t>
            </a:r>
            <a:r>
              <a:rPr lang="en-US" sz="1900" dirty="0"/>
              <a:t>. It is an oven shaped like a chimney, at least </a:t>
            </a:r>
            <a:r>
              <a:rPr lang="en-US" sz="1900" dirty="0" smtClean="0"/>
              <a:t>30m </a:t>
            </a:r>
            <a:r>
              <a:rPr lang="en-US" sz="1900" dirty="0"/>
              <a:t>tall</a:t>
            </a:r>
            <a:r>
              <a:rPr lang="en-US" sz="1900" dirty="0" smtClean="0"/>
              <a:t>.</a:t>
            </a:r>
          </a:p>
          <a:p>
            <a:pPr marL="276225" indent="-276225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A mixture called the </a:t>
            </a:r>
            <a:r>
              <a:rPr lang="en-US" sz="1900" b="1" dirty="0">
                <a:solidFill>
                  <a:srgbClr val="F53939"/>
                </a:solidFill>
              </a:rPr>
              <a:t>charge</a:t>
            </a:r>
            <a:r>
              <a:rPr lang="en-US" sz="1900" dirty="0"/>
              <a:t>, containing the iron ore, is added through </a:t>
            </a:r>
            <a:r>
              <a:rPr lang="en-US" sz="1900" dirty="0" smtClean="0"/>
              <a:t>the top </a:t>
            </a:r>
            <a:r>
              <a:rPr lang="en-US" sz="1900" dirty="0"/>
              <a:t>of the furnace. Hot air is blasted in through the bottom. After a </a:t>
            </a:r>
            <a:r>
              <a:rPr lang="en-US" sz="1900" dirty="0" smtClean="0"/>
              <a:t>series of </a:t>
            </a:r>
            <a:r>
              <a:rPr lang="en-US" sz="1900" dirty="0"/>
              <a:t>reactions, liquid iron collects at the bottom of the furnace.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4238" y="1124744"/>
            <a:ext cx="3578242" cy="54726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1" y="3848567"/>
            <a:ext cx="2520281" cy="284399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35123" y="5746030"/>
            <a:ext cx="21969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>
                <a:latin typeface="FrutigerLTStd-Light"/>
              </a:rPr>
              <a:t>Blast furnaces run non-stop 24 </a:t>
            </a:r>
            <a:r>
              <a:rPr lang="en-US" smtClean="0">
                <a:latin typeface="FrutigerLTStd-Light"/>
              </a:rPr>
              <a:t>hours </a:t>
            </a:r>
            <a:r>
              <a:rPr lang="en-GB" smtClean="0">
                <a:latin typeface="FrutigerLTStd-Light"/>
              </a:rPr>
              <a:t>a </a:t>
            </a:r>
            <a:r>
              <a:rPr lang="en-GB">
                <a:latin typeface="FrutigerLTStd-Light"/>
              </a:rPr>
              <a:t>day.</a:t>
            </a:r>
            <a:endParaRPr lang="en-GB"/>
          </a:p>
        </p:txBody>
      </p:sp>
      <p:sp>
        <p:nvSpPr>
          <p:cNvPr id="8" name="TextBox 7">
            <a:hlinkClick r:id="rId5" action="ppaction://hlinkfile"/>
          </p:cNvPr>
          <p:cNvSpPr txBox="1"/>
          <p:nvPr/>
        </p:nvSpPr>
        <p:spPr>
          <a:xfrm>
            <a:off x="2851477" y="4168901"/>
            <a:ext cx="1648515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Blast Furnace Animation</a:t>
            </a:r>
            <a:endParaRPr lang="en-GB" dirty="0"/>
          </a:p>
        </p:txBody>
      </p:sp>
      <p:sp>
        <p:nvSpPr>
          <p:cNvPr id="14" name="TextBox 13">
            <a:hlinkClick r:id="rId6" action="ppaction://hlinkfile"/>
          </p:cNvPr>
          <p:cNvSpPr txBox="1"/>
          <p:nvPr/>
        </p:nvSpPr>
        <p:spPr>
          <a:xfrm>
            <a:off x="2851476" y="4942909"/>
            <a:ext cx="1648515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Blast Furnace in Action</a:t>
            </a:r>
            <a:endParaRPr lang="en-GB" dirty="0"/>
          </a:p>
        </p:txBody>
      </p:sp>
      <p:sp>
        <p:nvSpPr>
          <p:cNvPr id="15" name="TextBox 14">
            <a:hlinkClick r:id="rId7" action="ppaction://hlinksldjump"/>
          </p:cNvPr>
          <p:cNvSpPr txBox="1"/>
          <p:nvPr/>
        </p:nvSpPr>
        <p:spPr>
          <a:xfrm>
            <a:off x="8228516" y="299695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5018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14.3 – Extracting Iron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594304" cy="442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560" b="1" dirty="0" smtClean="0">
                <a:solidFill>
                  <a:srgbClr val="C00000"/>
                </a:solidFill>
              </a:rPr>
              <a:t>What’s </a:t>
            </a:r>
            <a:r>
              <a:rPr lang="en-US" sz="2560" b="1" dirty="0">
                <a:solidFill>
                  <a:srgbClr val="C00000"/>
                </a:solidFill>
              </a:rPr>
              <a:t>in the charge?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560" dirty="0"/>
              <a:t>The charge contains three things: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560" b="1" dirty="0" smtClean="0"/>
              <a:t>Iron </a:t>
            </a:r>
            <a:r>
              <a:rPr lang="en-US" sz="2560" b="1" dirty="0"/>
              <a:t>ore</a:t>
            </a:r>
            <a:r>
              <a:rPr lang="en-US" sz="2560" dirty="0"/>
              <a:t>. The chief ore of iron is called hematite. It is mainly </a:t>
            </a:r>
            <a:r>
              <a:rPr lang="en-US" sz="2560" dirty="0" smtClean="0"/>
              <a:t>iron(III) oxide</a:t>
            </a:r>
            <a:r>
              <a:rPr lang="en-US" sz="2560" dirty="0"/>
              <a:t>, Fe</a:t>
            </a:r>
            <a:r>
              <a:rPr lang="en-US" sz="2560" baseline="-25000" dirty="0"/>
              <a:t>2</a:t>
            </a:r>
            <a:r>
              <a:rPr lang="en-US" sz="2560" dirty="0"/>
              <a:t>O</a:t>
            </a:r>
            <a:r>
              <a:rPr lang="en-US" sz="2560" baseline="-25000" dirty="0"/>
              <a:t>3</a:t>
            </a:r>
            <a:r>
              <a:rPr lang="en-US" sz="2560" dirty="0"/>
              <a:t>, mixed with sand and some other compounds.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560" b="1" dirty="0" smtClean="0"/>
              <a:t>Limestone</a:t>
            </a:r>
            <a:r>
              <a:rPr lang="en-US" sz="2560" dirty="0"/>
              <a:t>. This common rock is mainly calcium carbonate, CaCO</a:t>
            </a:r>
            <a:r>
              <a:rPr lang="en-US" sz="2560" baseline="-25000" dirty="0"/>
              <a:t>3</a:t>
            </a:r>
            <a:r>
              <a:rPr lang="en-US" sz="2560" dirty="0"/>
              <a:t>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560" b="1" dirty="0" smtClean="0"/>
              <a:t>Coke</a:t>
            </a:r>
            <a:r>
              <a:rPr lang="en-US" sz="2560" b="1" dirty="0"/>
              <a:t>.</a:t>
            </a:r>
            <a:r>
              <a:rPr lang="en-US" sz="2560" dirty="0"/>
              <a:t> This is made from coal, and is almost pure carbon.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73815" y="5064916"/>
            <a:ext cx="3118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400" dirty="0">
                <a:latin typeface="FrutigerLTStd-Light"/>
              </a:rPr>
              <a:t>Mining hematite.</a:t>
            </a: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815" y="1124744"/>
            <a:ext cx="3118665" cy="3908250"/>
          </a:xfrm>
          <a:prstGeom prst="rect">
            <a:avLst/>
          </a:prstGeom>
        </p:spPr>
      </p:pic>
      <p:sp>
        <p:nvSpPr>
          <p:cNvPr id="10" name="TextBox 9">
            <a:hlinkClick r:id="rId4" action="ppaction://hlinkfile"/>
          </p:cNvPr>
          <p:cNvSpPr txBox="1"/>
          <p:nvPr/>
        </p:nvSpPr>
        <p:spPr>
          <a:xfrm>
            <a:off x="2152406" y="5855499"/>
            <a:ext cx="1648515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Blast Furnace Animation</a:t>
            </a:r>
            <a:endParaRPr lang="en-GB" dirty="0"/>
          </a:p>
        </p:txBody>
      </p:sp>
      <p:sp>
        <p:nvSpPr>
          <p:cNvPr id="11" name="TextBox 10">
            <a:hlinkClick r:id="rId5" action="ppaction://hlinkfile"/>
          </p:cNvPr>
          <p:cNvSpPr txBox="1"/>
          <p:nvPr/>
        </p:nvSpPr>
        <p:spPr>
          <a:xfrm>
            <a:off x="323528" y="5855500"/>
            <a:ext cx="1648515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Blast Furnace in Action</a:t>
            </a:r>
            <a:endParaRPr lang="en-GB" dirty="0"/>
          </a:p>
        </p:txBody>
      </p: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228516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4767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14.3 – Extracting Iron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59430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560" b="1" dirty="0">
                <a:solidFill>
                  <a:srgbClr val="C00000"/>
                </a:solidFill>
              </a:rPr>
              <a:t>The reactions in the blast </a:t>
            </a:r>
            <a:r>
              <a:rPr lang="en-US" sz="2560" b="1" dirty="0" smtClean="0">
                <a:solidFill>
                  <a:srgbClr val="C00000"/>
                </a:solidFill>
              </a:rPr>
              <a:t>furnace</a:t>
            </a:r>
            <a:endParaRPr lang="en-US" sz="256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431853"/>
              </p:ext>
            </p:extLst>
          </p:nvPr>
        </p:nvGraphicFramePr>
        <p:xfrm>
          <a:off x="179512" y="1608792"/>
          <a:ext cx="8712968" cy="498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3600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Reactions, products, and waste gases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blast of hot air starts the coke burning.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reacts with the oxygen in the air, giving carbon </a:t>
                      </a:r>
                      <a:r>
                        <a:rPr lang="en-US" sz="15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diox</a:t>
                      </a:r>
                      <a:r>
                        <a:rPr lang="en-US" sz="15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</a:t>
                      </a:r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1: The coke burns, giving off heat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ide: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 +</a:t>
                      </a:r>
                      <a:r>
                        <a:rPr lang="en-US" sz="15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oxygen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 dioxide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(s)    +  O</a:t>
                      </a:r>
                      <a:r>
                        <a:rPr lang="en-US" sz="15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5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</a:t>
                      </a:r>
                      <a:r>
                        <a:rPr lang="en-US" sz="15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5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15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This, like all combustion, is a redox reaction. The carbon is </a:t>
                      </a:r>
                      <a:r>
                        <a:rPr lang="en-US" sz="15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oxidised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carbon dioxide. The blast of air provides the oxygen for the reaction.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reaction is exothermic – it gives off heat, which helps to heat the furnace.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 2: Carbon monoxide is made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carbon dioxide reacts with more coke, like this: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 + carbon dioxide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 monoxide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(</a:t>
                      </a:r>
                      <a:r>
                        <a:rPr lang="en-US" sz="15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  +       CO</a:t>
                      </a:r>
                      <a:r>
                        <a:rPr lang="en-US" sz="15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5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 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       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2CO (</a:t>
                      </a:r>
                      <a:r>
                        <a:rPr lang="en-US" sz="15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this redox reaction, the carbon dioxide loses oxygen. It is </a:t>
                      </a:r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reduced.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reaction is </a:t>
                      </a:r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endothermic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it takes in heat from the furnace.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That’s good: stage 3 needs a lower temperature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581585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 3: The iron(III) oxide is reduced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where the actual extraction occurs.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 monoxide reacts with the iron ore, giving liquid iron: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iron(III) oxide + carbon monoxide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 + carbon dioxide</a:t>
                      </a:r>
                    </a:p>
                    <a:p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15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15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5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    +         3CO (</a:t>
                      </a:r>
                      <a:r>
                        <a:rPr lang="en-US" sz="15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   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2Fe (</a:t>
                      </a:r>
                      <a:r>
                        <a:rPr lang="en-US" sz="15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+ 3CO</a:t>
                      </a:r>
                      <a:r>
                        <a:rPr lang="en-US" sz="15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5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iron trickles to the bottom of the furnace.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this redox reaction, carbon monoxide is the reducing agent.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reduces the iron(III) oxide to the metal.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carbon monoxide is </a:t>
                      </a:r>
                      <a:r>
                        <a:rPr lang="en-US" sz="15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oxidised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carbon dioxide.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8228516" y="59492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8327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14.3 – Extracting Iron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59430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560" b="1" dirty="0">
                <a:solidFill>
                  <a:srgbClr val="C00000"/>
                </a:solidFill>
              </a:rPr>
              <a:t>The reactions in the blast </a:t>
            </a:r>
            <a:r>
              <a:rPr lang="en-US" sz="2560" b="1" dirty="0" smtClean="0">
                <a:solidFill>
                  <a:srgbClr val="C00000"/>
                </a:solidFill>
              </a:rPr>
              <a:t>furnace</a:t>
            </a:r>
            <a:endParaRPr lang="en-US" sz="256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716888"/>
              </p:ext>
            </p:extLst>
          </p:nvPr>
        </p:nvGraphicFramePr>
        <p:xfrm>
          <a:off x="179512" y="1608792"/>
          <a:ext cx="8712968" cy="494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3600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Reactions, products, and waste gases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is the limestone for?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limestone breaks down in the heat of the furnace:</a:t>
                      </a:r>
                    </a:p>
                    <a:p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CaCO</a:t>
                      </a:r>
                      <a:r>
                        <a:rPr lang="en-US" sz="18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800" b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CaO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8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CO</a:t>
                      </a:r>
                      <a:r>
                        <a:rPr lang="en-US" sz="18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8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calcium oxide that forms reacts with the sand,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which is mainly silicon dioxide or silica: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 oxide + silica    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 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 silicate</a:t>
                      </a:r>
                    </a:p>
                    <a:p>
                      <a:r>
                        <a:rPr lang="en-US" sz="1800" b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CaO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 s)  </a:t>
                      </a:r>
                      <a:r>
                        <a:rPr lang="en-US" sz="18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+ SiO</a:t>
                      </a:r>
                      <a:r>
                        <a:rPr lang="en-US" sz="18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(s)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      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CaSiO</a:t>
                      </a:r>
                      <a:r>
                        <a:rPr lang="en-US" sz="18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8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calcium silicate forms a slag which runs down the furnace and floats on the iron.</a:t>
                      </a:r>
                      <a:endParaRPr lang="en-GB" sz="18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purpose of this reaction is to produce calcium oxide, which will remove the sand that was present in the ore.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 oxide is a basic oxide. Silica is an acidic oxide. Calcium silicate is a salt.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molten slag is drained off. When it solidifies it is sold,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mostly for road building.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waste gases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hot carbon dioxide and nitrogen come</a:t>
                      </a:r>
                    </a:p>
                    <a:p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 from the top of the furnace. The heat is transferred from them to heat the incoming blast of air.</a:t>
                      </a:r>
                      <a:endParaRPr lang="en-GB"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carbon dioxide is from the reaction in stage 3.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nitrogen is from the air blast. It has not taken part in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reactions so has not been changed.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228516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7247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14.3 – Extracting Iron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400600" cy="5607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560" b="1" dirty="0" smtClean="0">
                <a:solidFill>
                  <a:srgbClr val="C00000"/>
                </a:solidFill>
              </a:rPr>
              <a:t>Where </a:t>
            </a:r>
            <a:r>
              <a:rPr lang="en-US" sz="2560" b="1" dirty="0">
                <a:solidFill>
                  <a:srgbClr val="C00000"/>
                </a:solidFill>
              </a:rPr>
              <a:t>next?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560" dirty="0"/>
              <a:t>The iron from the blast furnace is called </a:t>
            </a:r>
            <a:r>
              <a:rPr lang="en-US" sz="2560" b="1" dirty="0"/>
              <a:t>pig </a:t>
            </a:r>
            <a:r>
              <a:rPr lang="en-US" sz="2560" b="1" dirty="0" smtClean="0"/>
              <a:t>iron</a:t>
            </a:r>
            <a:r>
              <a:rPr lang="en-US" sz="2560" dirty="0" smtClean="0"/>
              <a:t>. It </a:t>
            </a:r>
            <a:r>
              <a:rPr lang="en-US" sz="2560" dirty="0"/>
              <a:t>is impure. Carbon and sand are the main impurities.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560" dirty="0"/>
              <a:t>Some is run into </a:t>
            </a:r>
            <a:r>
              <a:rPr lang="en-US" sz="2560" dirty="0" err="1"/>
              <a:t>moulds</a:t>
            </a:r>
            <a:r>
              <a:rPr lang="en-US" sz="2560" dirty="0"/>
              <a:t> to make </a:t>
            </a:r>
            <a:r>
              <a:rPr lang="en-US" sz="2560" b="1" dirty="0"/>
              <a:t>cast iron</a:t>
            </a:r>
            <a:r>
              <a:rPr lang="en-US" sz="2560" dirty="0"/>
              <a:t>. This </a:t>
            </a:r>
            <a:r>
              <a:rPr lang="en-US" sz="2560" dirty="0" smtClean="0"/>
              <a:t>is hard </a:t>
            </a:r>
            <a:r>
              <a:rPr lang="en-US" sz="2560" dirty="0"/>
              <a:t>but brittle, because of its high carbon content </a:t>
            </a:r>
            <a:r>
              <a:rPr lang="en-US" sz="2560" dirty="0" smtClean="0"/>
              <a:t>– so </a:t>
            </a:r>
            <a:r>
              <a:rPr lang="en-US" sz="2560" dirty="0"/>
              <a:t>it is used only for things like canisters for </a:t>
            </a:r>
            <a:r>
              <a:rPr lang="en-US" sz="2560" dirty="0" smtClean="0"/>
              <a:t>bottled gas </a:t>
            </a:r>
            <a:r>
              <a:rPr lang="en-US" sz="2560" dirty="0"/>
              <a:t>(page 252) and drain covers.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560" dirty="0"/>
              <a:t>But most of the iron is turned into </a:t>
            </a:r>
            <a:r>
              <a:rPr lang="en-US" sz="2560" b="1" dirty="0"/>
              <a:t>steels</a:t>
            </a:r>
            <a:r>
              <a:rPr lang="en-US" sz="2560" dirty="0"/>
              <a:t>. You </a:t>
            </a:r>
            <a:r>
              <a:rPr lang="en-US" sz="2560" dirty="0" smtClean="0"/>
              <a:t>can find </a:t>
            </a:r>
            <a:r>
              <a:rPr lang="en-US" sz="2560" dirty="0"/>
              <a:t>how this is done in Unit 14.6.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76963" y="3423991"/>
            <a:ext cx="3118665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900" dirty="0">
                <a:latin typeface="FrutigerLTStd-Light"/>
              </a:rPr>
              <a:t>A cast-iron drain cover.</a:t>
            </a:r>
            <a:endParaRPr lang="en-GB" sz="19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0112" y="1124744"/>
            <a:ext cx="3312368" cy="2213893"/>
          </a:xfrm>
          <a:prstGeom prst="rect">
            <a:avLst/>
          </a:prstGeom>
        </p:spPr>
      </p:pic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228515" y="371548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hlinkClick r:id="rId7" action="ppaction://hlinkfile"/>
          </p:cNvPr>
          <p:cNvSpPr txBox="1"/>
          <p:nvPr/>
        </p:nvSpPr>
        <p:spPr>
          <a:xfrm>
            <a:off x="5752385" y="6237312"/>
            <a:ext cx="2852063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Extracting iron from Oxide</a:t>
            </a:r>
            <a:endParaRPr lang="en-GB" dirty="0"/>
          </a:p>
        </p:txBody>
      </p:sp>
      <p:pic>
        <p:nvPicPr>
          <p:cNvPr id="5" name="14.3 - Extraction Of Iron From Its Oxid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80112" y="4581128"/>
            <a:ext cx="3215516" cy="15321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7838833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14.3 – Extracting Iron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632311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600" dirty="0" smtClean="0"/>
              <a:t>Write </a:t>
            </a:r>
            <a:r>
              <a:rPr lang="en-US" sz="3600" dirty="0"/>
              <a:t>the equation for the redox reaction that gives iron.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600" dirty="0" smtClean="0"/>
              <a:t>What </a:t>
            </a:r>
            <a:r>
              <a:rPr lang="en-US" sz="3600" dirty="0"/>
              <a:t>is the ‘blast’ of the </a:t>
            </a:r>
            <a:r>
              <a:rPr lang="en-US" sz="3600" dirty="0" smtClean="0"/>
              <a:t>blast </a:t>
            </a:r>
            <a:r>
              <a:rPr lang="en-US" sz="3600" dirty="0"/>
              <a:t>furnace?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600" dirty="0" smtClean="0"/>
              <a:t>Name </a:t>
            </a:r>
            <a:r>
              <a:rPr lang="en-US" sz="3600" dirty="0"/>
              <a:t>the waste gases from the blast furnace.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600" dirty="0" smtClean="0"/>
              <a:t>The </a:t>
            </a:r>
            <a:r>
              <a:rPr lang="en-US" sz="3600" dirty="0"/>
              <a:t>calcium carbonate in the blast furnace helps </a:t>
            </a:r>
            <a:r>
              <a:rPr lang="en-US" sz="3600" dirty="0" smtClean="0"/>
              <a:t>to purify </a:t>
            </a:r>
            <a:r>
              <a:rPr lang="en-US" sz="3600" dirty="0"/>
              <a:t>the iron. Explain how, with an equation.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600" dirty="0" smtClean="0"/>
              <a:t>The </a:t>
            </a:r>
            <a:r>
              <a:rPr lang="en-US" sz="3600" dirty="0"/>
              <a:t>slag and waste gases are both useful. How?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3390091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511828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2163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14.4 – Extracting Aluminium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From </a:t>
            </a:r>
            <a:r>
              <a:rPr lang="en-US" sz="2000" b="1" dirty="0">
                <a:solidFill>
                  <a:srgbClr val="C00000"/>
                </a:solidFill>
              </a:rPr>
              <a:t>rocks to rockets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Aluminium is the most abundant metal in the Earth’s crust. Its main ore </a:t>
            </a:r>
            <a:r>
              <a:rPr lang="en-US" sz="2000" dirty="0" smtClean="0"/>
              <a:t>is bauxite</a:t>
            </a:r>
            <a:r>
              <a:rPr lang="en-US" sz="2000" dirty="0"/>
              <a:t>, which is aluminium oxide mixed with impurities such as </a:t>
            </a:r>
            <a:r>
              <a:rPr lang="en-US" sz="2000" dirty="0" smtClean="0"/>
              <a:t>sand and </a:t>
            </a:r>
            <a:r>
              <a:rPr lang="en-US" sz="2000" dirty="0"/>
              <a:t>iron oxide. The impurities make it reddish brown.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These are the steps in obtaining aluminium: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5373216"/>
            <a:ext cx="27681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600" b="1" dirty="0" smtClean="0">
                <a:latin typeface="FrutigerLTStd-Light"/>
              </a:rPr>
              <a:t>1</a:t>
            </a:r>
            <a:r>
              <a:rPr lang="en-US" sz="1600" dirty="0" smtClean="0">
                <a:latin typeface="FrutigerLTStd-Light"/>
              </a:rPr>
              <a:t>. First</a:t>
            </a:r>
            <a:r>
              <a:rPr lang="en-US" sz="1600" dirty="0">
                <a:latin typeface="FrutigerLTStd-Light"/>
              </a:rPr>
              <a:t>, geologists test rocks </a:t>
            </a:r>
            <a:r>
              <a:rPr lang="en-US" sz="1600" dirty="0" smtClean="0">
                <a:latin typeface="FrutigerLTStd-Light"/>
              </a:rPr>
              <a:t>and analyse </a:t>
            </a:r>
            <a:r>
              <a:rPr lang="en-US" sz="1600" dirty="0">
                <a:latin typeface="FrutigerLTStd-Light"/>
              </a:rPr>
              <a:t>the results, to find out </a:t>
            </a:r>
            <a:r>
              <a:rPr lang="en-US" sz="1600" dirty="0" smtClean="0">
                <a:latin typeface="FrutigerLTStd-Light"/>
              </a:rPr>
              <a:t>how much </a:t>
            </a:r>
            <a:r>
              <a:rPr lang="en-US" sz="1600" dirty="0">
                <a:latin typeface="FrutigerLTStd-Light"/>
              </a:rPr>
              <a:t>bauxite there is. If the </a:t>
            </a:r>
            <a:r>
              <a:rPr lang="en-US" sz="1600" dirty="0" smtClean="0">
                <a:latin typeface="FrutigerLTStd-Light"/>
              </a:rPr>
              <a:t>tests are </a:t>
            </a:r>
            <a:r>
              <a:rPr lang="en-US" sz="1600" dirty="0">
                <a:latin typeface="FrutigerLTStd-Light"/>
              </a:rPr>
              <a:t>satisfactory, mining </a:t>
            </a:r>
            <a:r>
              <a:rPr lang="en-US" sz="1600" dirty="0" smtClean="0">
                <a:latin typeface="FrutigerLTStd-Light"/>
              </a:rPr>
              <a:t>begins</a:t>
            </a:r>
            <a:endParaRPr lang="en-GB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3" y="2771896"/>
            <a:ext cx="2768122" cy="25638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1935" y="2775864"/>
            <a:ext cx="2768122" cy="25559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4357" y="2771896"/>
            <a:ext cx="2736304" cy="25638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51936" y="5373216"/>
            <a:ext cx="27681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2</a:t>
            </a:r>
            <a:r>
              <a:rPr lang="en-US" sz="1600" dirty="0"/>
              <a:t> Bauxite is red-brown in </a:t>
            </a:r>
            <a:r>
              <a:rPr lang="en-US" sz="1600" dirty="0" smtClean="0"/>
              <a:t>colour. It </a:t>
            </a:r>
            <a:r>
              <a:rPr lang="en-US" sz="1600" dirty="0"/>
              <a:t>is usually near the surface, so </a:t>
            </a:r>
            <a:r>
              <a:rPr lang="en-US" sz="1600" dirty="0" smtClean="0"/>
              <a:t>is easy </a:t>
            </a:r>
            <a:r>
              <a:rPr lang="en-US" sz="1600" dirty="0"/>
              <a:t>to dig up. This is a </a:t>
            </a:r>
            <a:r>
              <a:rPr lang="en-US" sz="1600" dirty="0" smtClean="0"/>
              <a:t>bauxite mine </a:t>
            </a:r>
            <a:r>
              <a:rPr lang="en-US" sz="1600" dirty="0"/>
              <a:t>in Jamaica.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6124357" y="5373216"/>
            <a:ext cx="2736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NewAsterLTStd-Bold"/>
              </a:rPr>
              <a:t>3 </a:t>
            </a:r>
            <a:r>
              <a:rPr lang="en-US" sz="1600" dirty="0">
                <a:latin typeface="NewAsterLTStd"/>
              </a:rPr>
              <a:t>The ore is taken to a </a:t>
            </a:r>
            <a:r>
              <a:rPr lang="en-US" sz="1600" dirty="0" smtClean="0">
                <a:latin typeface="NewAsterLTStd"/>
              </a:rPr>
              <a:t>bauxite </a:t>
            </a:r>
            <a:r>
              <a:rPr lang="en-GB" sz="1600" dirty="0" smtClean="0">
                <a:latin typeface="NewAsterLTStd"/>
              </a:rPr>
              <a:t>plant</a:t>
            </a:r>
            <a:r>
              <a:rPr lang="en-GB" sz="1600" dirty="0">
                <a:latin typeface="NewAsterLTStd"/>
              </a:rPr>
              <a:t>, where impurities </a:t>
            </a:r>
            <a:r>
              <a:rPr lang="en-GB" sz="1600" dirty="0" smtClean="0">
                <a:latin typeface="NewAsterLTStd"/>
              </a:rPr>
              <a:t>are </a:t>
            </a:r>
            <a:r>
              <a:rPr lang="en-US" sz="1600" dirty="0" smtClean="0">
                <a:latin typeface="NewAsterLTStd"/>
              </a:rPr>
              <a:t>removed</a:t>
            </a:r>
            <a:r>
              <a:rPr lang="en-US" sz="1600" dirty="0">
                <a:latin typeface="NewAsterLTStd"/>
              </a:rPr>
              <a:t>. The result is </a:t>
            </a:r>
            <a:r>
              <a:rPr lang="en-US" sz="1600" dirty="0" smtClean="0">
                <a:latin typeface="NewAsterLTStd"/>
              </a:rPr>
              <a:t>white </a:t>
            </a:r>
            <a:r>
              <a:rPr lang="en-GB" sz="1600" b="1" dirty="0" smtClean="0">
                <a:latin typeface="NewAsterLTStd-Bold"/>
              </a:rPr>
              <a:t>aluminium </a:t>
            </a:r>
            <a:r>
              <a:rPr lang="en-GB" sz="1600" b="1" dirty="0">
                <a:latin typeface="NewAsterLTStd-Bold"/>
              </a:rPr>
              <a:t>oxide</a:t>
            </a:r>
            <a:r>
              <a:rPr lang="en-GB" sz="1600" dirty="0">
                <a:latin typeface="NewAsterLTStd"/>
              </a:rPr>
              <a:t>, or </a:t>
            </a:r>
            <a:r>
              <a:rPr lang="en-GB" sz="1600" b="1" dirty="0">
                <a:latin typeface="NewAsterLTStd-Bold"/>
              </a:rPr>
              <a:t>alumina</a:t>
            </a:r>
            <a:r>
              <a:rPr lang="en-GB" sz="1600" dirty="0">
                <a:latin typeface="NewAsterLTStd"/>
              </a:rPr>
              <a:t>.</a:t>
            </a:r>
            <a:endParaRPr lang="en-GB" sz="1600" dirty="0"/>
          </a:p>
        </p:txBody>
      </p: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228516" y="213285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8444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14.4 – </a:t>
            </a:r>
            <a:r>
              <a:rPr lang="en-GB" sz="4000" dirty="0"/>
              <a:t>Extracting Aluminium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3789040"/>
            <a:ext cx="279016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/>
              <a:t>4 </a:t>
            </a:r>
            <a:r>
              <a:rPr lang="en-US" sz="2300" dirty="0"/>
              <a:t>The alumina is taken to </a:t>
            </a:r>
            <a:r>
              <a:rPr lang="en-US" sz="2300" dirty="0" smtClean="0"/>
              <a:t>another plant </a:t>
            </a:r>
            <a:r>
              <a:rPr lang="en-US" sz="2300" dirty="0"/>
              <a:t>for electrolysis. It may </a:t>
            </a:r>
            <a:r>
              <a:rPr lang="en-US" sz="2300" dirty="0" smtClean="0"/>
              <a:t>even be </a:t>
            </a:r>
            <a:r>
              <a:rPr lang="en-US" sz="2300" dirty="0"/>
              <a:t>sent to another country </a:t>
            </a:r>
            <a:r>
              <a:rPr lang="en-US" sz="2300" dirty="0" smtClean="0"/>
              <a:t>where </a:t>
            </a:r>
            <a:r>
              <a:rPr lang="en-GB" sz="2300" dirty="0" smtClean="0"/>
              <a:t>electricity </a:t>
            </a:r>
            <a:r>
              <a:rPr lang="en-GB" sz="2300" dirty="0"/>
              <a:t>is cheaper.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3077982" y="3789040"/>
            <a:ext cx="2790162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/>
              <a:t>5 </a:t>
            </a:r>
            <a:r>
              <a:rPr lang="en-US" sz="2300" dirty="0"/>
              <a:t>The extracted metal is </a:t>
            </a:r>
            <a:r>
              <a:rPr lang="en-US" sz="2300" dirty="0" smtClean="0"/>
              <a:t>made into </a:t>
            </a:r>
            <a:r>
              <a:rPr lang="en-US" sz="2300" dirty="0"/>
              <a:t>sheets and blocks, and sold </a:t>
            </a:r>
            <a:r>
              <a:rPr lang="en-US" sz="2300" dirty="0" smtClean="0"/>
              <a:t>to other </a:t>
            </a:r>
            <a:r>
              <a:rPr lang="en-US" sz="2300" dirty="0"/>
              <a:t>industries. It has </a:t>
            </a:r>
            <a:r>
              <a:rPr lang="en-US" sz="2300"/>
              <a:t>a </a:t>
            </a:r>
            <a:r>
              <a:rPr lang="en-US" sz="2300" smtClean="0"/>
              <a:t>great </a:t>
            </a:r>
            <a:r>
              <a:rPr lang="en-GB" sz="2300" smtClean="0"/>
              <a:t>many </a:t>
            </a:r>
            <a:r>
              <a:rPr lang="en-GB" sz="2300"/>
              <a:t>uses. </a:t>
            </a:r>
            <a:r>
              <a:rPr lang="en-GB" sz="2300" dirty="0"/>
              <a:t>For example …</a:t>
            </a:r>
          </a:p>
        </p:txBody>
      </p:sp>
      <p:sp>
        <p:nvSpPr>
          <p:cNvPr id="8" name="Rectangle 7"/>
          <p:cNvSpPr/>
          <p:nvPr/>
        </p:nvSpPr>
        <p:spPr>
          <a:xfrm>
            <a:off x="6012160" y="3789040"/>
            <a:ext cx="2848501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/>
              <a:t>6 </a:t>
            </a:r>
            <a:r>
              <a:rPr lang="en-US" sz="2300" dirty="0"/>
              <a:t>… it is used to make </a:t>
            </a:r>
            <a:r>
              <a:rPr lang="en-US" sz="2300" dirty="0" smtClean="0"/>
              <a:t>drinks cans</a:t>
            </a:r>
            <a:r>
              <a:rPr lang="en-US" sz="2300" dirty="0"/>
              <a:t>, food cartons, cooking </a:t>
            </a:r>
            <a:r>
              <a:rPr lang="en-US" sz="2300" dirty="0" smtClean="0"/>
              <a:t>foil, bikes</a:t>
            </a:r>
            <a:r>
              <a:rPr lang="en-US" sz="2300" dirty="0"/>
              <a:t>, TV aerials, electricity </a:t>
            </a:r>
            <a:r>
              <a:rPr lang="en-US" sz="2300" dirty="0" smtClean="0"/>
              <a:t>cables, ships</a:t>
            </a:r>
            <a:r>
              <a:rPr lang="en-US" sz="2300" dirty="0"/>
              <a:t>, trains, and space rockets.</a:t>
            </a:r>
            <a:endParaRPr lang="en-GB" sz="23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24744"/>
            <a:ext cx="2790162" cy="25922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7982" y="1124744"/>
            <a:ext cx="2790162" cy="25922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60" y="1124743"/>
            <a:ext cx="2801321" cy="2592289"/>
          </a:xfrm>
          <a:prstGeom prst="rect">
            <a:avLst/>
          </a:prstGeom>
        </p:spPr>
      </p:pic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8228516" y="519029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9305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14.4 – </a:t>
            </a:r>
            <a:r>
              <a:rPr lang="en-GB" sz="4000" dirty="0"/>
              <a:t>Extracting Aluminium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The </a:t>
            </a:r>
            <a:r>
              <a:rPr lang="en-US" sz="2000" b="1" dirty="0">
                <a:solidFill>
                  <a:srgbClr val="C00000"/>
                </a:solidFill>
              </a:rPr>
              <a:t>electrolysis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electrolysis is carried out in a large steel tank. (See next page</a:t>
            </a:r>
            <a:r>
              <a:rPr lang="en-US" sz="2000" dirty="0" smtClean="0"/>
              <a:t>.) This </a:t>
            </a:r>
            <a:r>
              <a:rPr lang="en-US" sz="2000" dirty="0"/>
              <a:t>is lined with carbon, which acts as the cathode (2). Big </a:t>
            </a:r>
            <a:r>
              <a:rPr lang="en-US" sz="2000" dirty="0" smtClean="0"/>
              <a:t>blocks of </a:t>
            </a:r>
            <a:r>
              <a:rPr lang="en-US" sz="2000" dirty="0"/>
              <a:t>carbon hang in the middle of the tank, and act as the anode (1).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Alumina melts at </a:t>
            </a:r>
            <a:r>
              <a:rPr lang="en-US" sz="2000" dirty="0" smtClean="0"/>
              <a:t>2045°C</a:t>
            </a:r>
            <a:r>
              <a:rPr lang="en-US" sz="2000" dirty="0"/>
              <a:t>. It would be impossible to keep the tank </a:t>
            </a:r>
            <a:r>
              <a:rPr lang="en-US" sz="2000" dirty="0" smtClean="0"/>
              <a:t>that hot</a:t>
            </a:r>
            <a:r>
              <a:rPr lang="en-US" sz="2000" dirty="0"/>
              <a:t>. Instead, the alumina is dissolved in molten cryolite, or </a:t>
            </a:r>
            <a:r>
              <a:rPr lang="en-US" sz="2000" dirty="0" smtClean="0"/>
              <a:t>sodium aluminium </a:t>
            </a:r>
            <a:r>
              <a:rPr lang="en-US" sz="2000" dirty="0"/>
              <a:t>fluoride, which has a much lower melting point</a:t>
            </a:r>
            <a:r>
              <a:rPr lang="en-US" sz="2000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The electrolysis tank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This is the tank for the electrolysis of aluminium: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955" y="3987066"/>
            <a:ext cx="7949501" cy="2610286"/>
          </a:xfrm>
          <a:prstGeom prst="rect">
            <a:avLst/>
          </a:prstGeom>
        </p:spPr>
      </p:pic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8228516" y="317406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8178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14.4 – </a:t>
            </a:r>
            <a:r>
              <a:rPr lang="en-GB" sz="4000" dirty="0"/>
              <a:t>Extracting Aluminium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768752" cy="5652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The </a:t>
            </a:r>
            <a:r>
              <a:rPr lang="en-US" b="1" dirty="0">
                <a:solidFill>
                  <a:srgbClr val="C00000"/>
                </a:solidFill>
              </a:rPr>
              <a:t>reactions at the electrodes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Once the alumina dissolves, its aluminium and oxide ions </a:t>
            </a:r>
            <a:r>
              <a:rPr lang="en-US" dirty="0" smtClean="0"/>
              <a:t>are free </a:t>
            </a:r>
            <a:r>
              <a:rPr lang="en-US" dirty="0"/>
              <a:t>to move. They move to the electrode of opposite charge.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At the cathode</a:t>
            </a:r>
            <a:r>
              <a:rPr lang="en-US" dirty="0"/>
              <a:t> The aluminium ions gain </a:t>
            </a:r>
            <a:r>
              <a:rPr lang="en-US" dirty="0" smtClean="0"/>
              <a:t>electrons:</a:t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4Al</a:t>
            </a:r>
            <a:r>
              <a:rPr lang="en-US" b="1" baseline="30000" dirty="0" smtClean="0">
                <a:solidFill>
                  <a:srgbClr val="FF0000"/>
                </a:solidFill>
              </a:rPr>
              <a:t>3+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l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+ 12e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-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b="1" dirty="0" smtClean="0">
                <a:solidFill>
                  <a:srgbClr val="FF0000"/>
                </a:solidFill>
              </a:rPr>
              <a:t>4Al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l</a:t>
            </a:r>
            <a:r>
              <a:rPr lang="en-US" b="1" dirty="0">
                <a:solidFill>
                  <a:srgbClr val="FF0000"/>
                </a:solidFill>
              </a:rPr>
              <a:t>) (</a:t>
            </a:r>
            <a:r>
              <a:rPr lang="en-US" b="1" dirty="0" smtClean="0">
                <a:solidFill>
                  <a:srgbClr val="FF0000"/>
                </a:solidFill>
              </a:rPr>
              <a:t>reduction)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aluminium drops to the bottom of the cell as molten </a:t>
            </a:r>
            <a:r>
              <a:rPr lang="en-US" dirty="0" smtClean="0"/>
              <a:t>metal.</a:t>
            </a:r>
            <a:br>
              <a:rPr lang="en-US" dirty="0" smtClean="0"/>
            </a:br>
            <a:r>
              <a:rPr lang="en-US" dirty="0" smtClean="0"/>
              <a:t>This </a:t>
            </a:r>
            <a:r>
              <a:rPr lang="en-US" dirty="0"/>
              <a:t>is run off at intervals. Some will be mixed with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other metals to </a:t>
            </a:r>
            <a:r>
              <a:rPr lang="en-US" dirty="0"/>
              <a:t>make alloys. Some is run into </a:t>
            </a:r>
            <a:r>
              <a:rPr lang="en-US" dirty="0" err="1"/>
              <a:t>moulds</a:t>
            </a:r>
            <a:r>
              <a:rPr lang="en-US" dirty="0"/>
              <a:t>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harden </a:t>
            </a:r>
            <a:r>
              <a:rPr lang="en-US" dirty="0"/>
              <a:t>into blocks.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At the anode </a:t>
            </a:r>
            <a:r>
              <a:rPr lang="en-US" dirty="0"/>
              <a:t>The oxygen ions lose </a:t>
            </a:r>
            <a:r>
              <a:rPr lang="en-US" dirty="0" smtClean="0"/>
              <a:t>electrons:</a:t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6O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-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l</a:t>
            </a:r>
            <a:r>
              <a:rPr lang="en-US" b="1" dirty="0">
                <a:solidFill>
                  <a:srgbClr val="FF0000"/>
                </a:solidFill>
              </a:rPr>
              <a:t>) 3O2 (g) </a:t>
            </a:r>
            <a:r>
              <a:rPr lang="en-US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b="1" dirty="0" smtClean="0">
                <a:solidFill>
                  <a:srgbClr val="FF0000"/>
                </a:solidFill>
              </a:rPr>
              <a:t> 12e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-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(oxidation)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oxygen gas bubbles off, and reacts with the </a:t>
            </a:r>
            <a:r>
              <a:rPr lang="en-US" dirty="0" smtClean="0"/>
              <a:t>anode:</a:t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C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O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CO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(oxidation of carbon)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So the carbon blocks get eaten away, and need </a:t>
            </a:r>
            <a:r>
              <a:rPr lang="en-US" dirty="0" smtClean="0"/>
              <a:t>to </a:t>
            </a:r>
            <a:r>
              <a:rPr lang="en-US" dirty="0"/>
              <a:t>be replaced.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overall reaction The alumina is broken down, </a:t>
            </a:r>
            <a:r>
              <a:rPr lang="en-US" dirty="0" smtClean="0"/>
              <a:t>giving aluminium:</a:t>
            </a:r>
            <a:br>
              <a:rPr lang="en-US" dirty="0" smtClean="0"/>
            </a:br>
            <a:r>
              <a:rPr lang="en-US" dirty="0" smtClean="0"/>
              <a:t>aluminium </a:t>
            </a:r>
            <a:r>
              <a:rPr lang="en-US" dirty="0"/>
              <a:t>oxide </a:t>
            </a:r>
            <a:r>
              <a:rPr lang="en-US" dirty="0">
                <a:sym typeface="Wingdings 3" panose="05040102010807070707" pitchFamily="18" charset="2"/>
              </a:rPr>
              <a:t>  </a:t>
            </a:r>
            <a:r>
              <a:rPr lang="en-US" dirty="0" smtClean="0"/>
              <a:t>aluminium + oxygen</a:t>
            </a:r>
            <a:br>
              <a:rPr lang="en-US" dirty="0" smtClean="0"/>
            </a:br>
            <a:r>
              <a:rPr lang="en-US" dirty="0" smtClean="0"/>
              <a:t>      </a:t>
            </a:r>
            <a:r>
              <a:rPr lang="en-US" b="1" dirty="0" smtClean="0">
                <a:solidFill>
                  <a:srgbClr val="FF0000"/>
                </a:solidFill>
              </a:rPr>
              <a:t>2Al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baseline="-25000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l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     </a:t>
            </a:r>
            <a:r>
              <a:rPr lang="en-US" b="1" dirty="0" smtClean="0">
                <a:solidFill>
                  <a:srgbClr val="FF0000"/>
                </a:solidFill>
              </a:rPr>
              <a:t>4Al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l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   + 3O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66"/>
          <a:stretch/>
        </p:blipFill>
        <p:spPr>
          <a:xfrm>
            <a:off x="6444208" y="2261456"/>
            <a:ext cx="2482978" cy="33277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44208" y="5592142"/>
            <a:ext cx="24829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 smtClean="0">
                <a:latin typeface="FrutigerLTStd-Light"/>
              </a:rPr>
              <a:t>Molten </a:t>
            </a:r>
            <a:r>
              <a:rPr lang="en-US" sz="1600" dirty="0">
                <a:latin typeface="FrutigerLTStd-Light"/>
              </a:rPr>
              <a:t>aluminium from the tank </a:t>
            </a:r>
            <a:r>
              <a:rPr lang="en-US" sz="1600" dirty="0" smtClean="0">
                <a:latin typeface="FrutigerLTStd-Light"/>
              </a:rPr>
              <a:t>was run </a:t>
            </a:r>
            <a:r>
              <a:rPr lang="en-US" sz="1600" dirty="0">
                <a:latin typeface="FrutigerLTStd-Light"/>
              </a:rPr>
              <a:t>into these </a:t>
            </a:r>
            <a:r>
              <a:rPr lang="en-US" sz="1600" dirty="0" err="1">
                <a:latin typeface="FrutigerLTStd-Light"/>
              </a:rPr>
              <a:t>moulds</a:t>
            </a:r>
            <a:r>
              <a:rPr lang="en-US" sz="1600" dirty="0">
                <a:latin typeface="FrutigerLTStd-Light"/>
              </a:rPr>
              <a:t>, to make blocks.</a:t>
            </a:r>
            <a:endParaRPr lang="en-GB" sz="1600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28516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31683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14.4 – </a:t>
            </a:r>
            <a:r>
              <a:rPr lang="en-GB" sz="4000" dirty="0"/>
              <a:t>Extracting Aluminium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26469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80" b="1" dirty="0" smtClean="0">
                <a:solidFill>
                  <a:srgbClr val="B21212"/>
                </a:solidFill>
              </a:rPr>
              <a:t>Some </a:t>
            </a:r>
            <a:r>
              <a:rPr lang="en-US" sz="2280" b="1" dirty="0">
                <a:solidFill>
                  <a:srgbClr val="B21212"/>
                </a:solidFill>
              </a:rPr>
              <a:t>properties of aluminium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280" dirty="0" smtClean="0"/>
              <a:t>It </a:t>
            </a:r>
            <a:r>
              <a:rPr lang="en-US" sz="2280" dirty="0"/>
              <a:t>is a bluish-silver, shiny metal.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280" dirty="0" smtClean="0"/>
              <a:t>It </a:t>
            </a:r>
            <a:r>
              <a:rPr lang="en-US" sz="2280" dirty="0"/>
              <a:t>has a low density – it is ‘light’. Iron is three times heavier.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280" dirty="0" smtClean="0"/>
              <a:t>It </a:t>
            </a:r>
            <a:r>
              <a:rPr lang="en-US" sz="2280" dirty="0"/>
              <a:t>is a good conductor of heat and electricity.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280" dirty="0" smtClean="0"/>
              <a:t>It </a:t>
            </a:r>
            <a:r>
              <a:rPr lang="en-US" sz="2280" dirty="0"/>
              <a:t>is malleable and ductile.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280" dirty="0" smtClean="0"/>
              <a:t>It </a:t>
            </a:r>
            <a:r>
              <a:rPr lang="en-US" sz="2280" dirty="0"/>
              <a:t>resists corrosion. This is because a fine coat of aluminium </a:t>
            </a:r>
            <a:r>
              <a:rPr lang="en-US" sz="2280" dirty="0" smtClean="0"/>
              <a:t>oxide forms </a:t>
            </a:r>
            <a:r>
              <a:rPr lang="en-US" sz="2280" dirty="0"/>
              <a:t>on its surface, and acts as a barrier. (See page 191.)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280" dirty="0" smtClean="0"/>
              <a:t>It </a:t>
            </a:r>
            <a:r>
              <a:rPr lang="en-US" sz="2280" dirty="0"/>
              <a:t>is not very strong when pure, but it can be made much </a:t>
            </a:r>
            <a:r>
              <a:rPr lang="en-US" sz="2280" dirty="0" smtClean="0"/>
              <a:t>stronger by </a:t>
            </a:r>
            <a:r>
              <a:rPr lang="en-US" sz="2280" dirty="0"/>
              <a:t>mixing it with other metals to form alloys. (See page 203.)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280" dirty="0" smtClean="0"/>
              <a:t>It </a:t>
            </a:r>
            <a:r>
              <a:rPr lang="en-US" sz="2280" dirty="0"/>
              <a:t>is generally non-toxic (not harmful to health). But taking in </a:t>
            </a:r>
            <a:r>
              <a:rPr lang="en-US" sz="2280" dirty="0" smtClean="0"/>
              <a:t>large quantities </a:t>
            </a:r>
            <a:r>
              <a:rPr lang="en-US" sz="2280" dirty="0"/>
              <a:t>could harm you.</a:t>
            </a:r>
            <a:endParaRPr lang="en-US" sz="228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44208" y="4969790"/>
            <a:ext cx="24237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Electricity cables: aluminium (</a:t>
            </a:r>
            <a:r>
              <a:rPr lang="en-US" dirty="0" smtClean="0">
                <a:latin typeface="FrutigerLTStd-Light"/>
              </a:rPr>
              <a:t>light) with </a:t>
            </a:r>
            <a:r>
              <a:rPr lang="en-US" dirty="0">
                <a:latin typeface="FrutigerLTStd-Light"/>
              </a:rPr>
              <a:t>a steel core (strong).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66" r="6131"/>
          <a:stretch/>
        </p:blipFill>
        <p:spPr>
          <a:xfrm>
            <a:off x="6444208" y="1129513"/>
            <a:ext cx="2448272" cy="3763500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28516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8053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14.4 </a:t>
            </a:r>
            <a:r>
              <a:rPr lang="en-GB" sz="3600" dirty="0"/>
              <a:t>– Extracting Aluminium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9381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dirty="0" smtClean="0"/>
              <a:t>Which </a:t>
            </a:r>
            <a:r>
              <a:rPr lang="en-US" sz="2700" dirty="0"/>
              <a:t>compounds are used in the extraction </a:t>
            </a:r>
            <a:r>
              <a:rPr lang="en-US" sz="2700" dirty="0" smtClean="0"/>
              <a:t>of aluminium</a:t>
            </a:r>
            <a:r>
              <a:rPr lang="en-US" sz="2700" dirty="0"/>
              <a:t>? Say what role each plays.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b="1" dirty="0" smtClean="0"/>
              <a:t>a</a:t>
            </a:r>
            <a:r>
              <a:rPr lang="en-US" sz="2700" dirty="0" smtClean="0"/>
              <a:t> </a:t>
            </a:r>
            <a:r>
              <a:rPr lang="en-US" sz="2700" dirty="0"/>
              <a:t>Sketch the electrolysis cell for extracting </a:t>
            </a:r>
            <a:r>
              <a:rPr lang="en-US" sz="2700" dirty="0" smtClean="0"/>
              <a:t>aluminium.</a:t>
            </a:r>
            <a:br>
              <a:rPr lang="en-US" sz="2700" dirty="0" smtClean="0"/>
            </a:br>
            <a:r>
              <a:rPr lang="en-US" sz="2700" b="1" dirty="0" smtClean="0"/>
              <a:t>b</a:t>
            </a:r>
            <a:r>
              <a:rPr lang="en-US" sz="2700" dirty="0" smtClean="0"/>
              <a:t> </a:t>
            </a:r>
            <a:r>
              <a:rPr lang="en-US" sz="2700" dirty="0"/>
              <a:t>Why do the aluminium ions move to the </a:t>
            </a:r>
            <a:r>
              <a:rPr lang="en-US" sz="2700" dirty="0" smtClean="0"/>
              <a:t>cathode?</a:t>
            </a:r>
            <a:br>
              <a:rPr lang="en-US" sz="2700" dirty="0" smtClean="0"/>
            </a:br>
            <a:r>
              <a:rPr lang="en-US" sz="2700" b="1" dirty="0" smtClean="0"/>
              <a:t>c</a:t>
            </a:r>
            <a:r>
              <a:rPr lang="en-US" sz="2700" dirty="0" smtClean="0"/>
              <a:t> </a:t>
            </a:r>
            <a:r>
              <a:rPr lang="en-US" sz="2700" dirty="0"/>
              <a:t>What happens at the cathode? Give an </a:t>
            </a:r>
            <a:r>
              <a:rPr lang="en-US" sz="2700" dirty="0" smtClean="0"/>
              <a:t>equation.</a:t>
            </a:r>
            <a:br>
              <a:rPr lang="en-US" sz="2700" dirty="0" smtClean="0"/>
            </a:br>
            <a:r>
              <a:rPr lang="en-US" sz="2700" b="1" dirty="0" smtClean="0"/>
              <a:t>d</a:t>
            </a:r>
            <a:r>
              <a:rPr lang="en-US" sz="2700" dirty="0" smtClean="0"/>
              <a:t> </a:t>
            </a:r>
            <a:r>
              <a:rPr lang="en-US" sz="2700" dirty="0"/>
              <a:t>The anode is replaced regularly. Why?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dirty="0" smtClean="0"/>
              <a:t>These </a:t>
            </a:r>
            <a:r>
              <a:rPr lang="en-US" sz="2700" dirty="0"/>
              <a:t>terms all describe properties of </a:t>
            </a:r>
            <a:r>
              <a:rPr lang="en-US" sz="2700" dirty="0" smtClean="0"/>
              <a:t>aluminium. Say </a:t>
            </a:r>
            <a:r>
              <a:rPr lang="en-US" sz="2700" dirty="0"/>
              <a:t>what each term </a:t>
            </a:r>
            <a:r>
              <a:rPr lang="en-US" sz="2700" dirty="0" smtClean="0"/>
              <a:t>means.</a:t>
            </a:r>
            <a:br>
              <a:rPr lang="en-US" sz="2700" dirty="0" smtClean="0"/>
            </a:br>
            <a:r>
              <a:rPr lang="en-US" sz="2700" b="1" dirty="0" smtClean="0"/>
              <a:t>a</a:t>
            </a:r>
            <a:r>
              <a:rPr lang="en-US" sz="2700" dirty="0" smtClean="0"/>
              <a:t> </a:t>
            </a:r>
            <a:r>
              <a:rPr lang="en-US" sz="2700" dirty="0"/>
              <a:t>malleable </a:t>
            </a:r>
            <a:r>
              <a:rPr lang="en-US" sz="2700" b="1" dirty="0"/>
              <a:t>b</a:t>
            </a:r>
            <a:r>
              <a:rPr lang="en-US" sz="2700" dirty="0"/>
              <a:t> ductile </a:t>
            </a:r>
            <a:r>
              <a:rPr lang="en-US" sz="2700" b="1" dirty="0"/>
              <a:t>c</a:t>
            </a:r>
            <a:r>
              <a:rPr lang="en-US" sz="2700" dirty="0"/>
              <a:t> </a:t>
            </a:r>
            <a:r>
              <a:rPr lang="en-US" sz="2700" dirty="0" smtClean="0"/>
              <a:t>non-toxic </a:t>
            </a:r>
            <a:r>
              <a:rPr lang="en-US" sz="2700" b="1" dirty="0" smtClean="0"/>
              <a:t>d</a:t>
            </a:r>
            <a:r>
              <a:rPr lang="en-US" sz="2700" dirty="0" smtClean="0"/>
              <a:t> </a:t>
            </a:r>
            <a:r>
              <a:rPr lang="en-US" sz="2700" dirty="0"/>
              <a:t>low density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b="1" dirty="0" smtClean="0"/>
              <a:t>e</a:t>
            </a:r>
            <a:r>
              <a:rPr lang="en-US" sz="2700" dirty="0" smtClean="0"/>
              <a:t> </a:t>
            </a:r>
            <a:r>
              <a:rPr lang="en-US" sz="2700" dirty="0"/>
              <a:t>resistant to corrosion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dirty="0" smtClean="0"/>
              <a:t>List </a:t>
            </a:r>
            <a:r>
              <a:rPr lang="en-US" sz="2700" dirty="0"/>
              <a:t>six uses of aluminium. For each, say which </a:t>
            </a:r>
            <a:r>
              <a:rPr lang="en-US" sz="2700" dirty="0" smtClean="0"/>
              <a:t>properties of </a:t>
            </a:r>
            <a:r>
              <a:rPr lang="en-US" sz="2700" dirty="0"/>
              <a:t>the metal make it suitable.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36781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28516" y="45422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1399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14.5 – Making Use of Metals and Alloys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B21212"/>
                </a:solidFill>
              </a:rPr>
              <a:t>Properties </a:t>
            </a:r>
            <a:r>
              <a:rPr lang="en-US" sz="1700" b="1" dirty="0">
                <a:solidFill>
                  <a:srgbClr val="B21212"/>
                </a:solidFill>
              </a:rPr>
              <a:t>dictate uses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Think of all the solid things you own, or use, or see around you. </a:t>
            </a:r>
            <a:r>
              <a:rPr lang="en-US" sz="1700" dirty="0" smtClean="0"/>
              <a:t>Some are </a:t>
            </a:r>
            <a:r>
              <a:rPr lang="en-US" sz="1700" dirty="0"/>
              <a:t>probably made of wood, or plastic, or stone, or cloth. But which </a:t>
            </a:r>
            <a:r>
              <a:rPr lang="en-US" sz="1700" dirty="0" smtClean="0"/>
              <a:t>are made </a:t>
            </a:r>
            <a:r>
              <a:rPr lang="en-US" sz="1700" dirty="0"/>
              <a:t>of metal, or contain metal?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b="1" dirty="0"/>
              <a:t>Metals share some properties</a:t>
            </a:r>
            <a:r>
              <a:rPr lang="en-US" sz="1700" dirty="0"/>
              <a:t>. Each also has its own special </a:t>
            </a:r>
            <a:r>
              <a:rPr lang="en-US" sz="1700" dirty="0" smtClean="0"/>
              <a:t>properties. How </a:t>
            </a:r>
            <a:r>
              <a:rPr lang="en-US" sz="1700" dirty="0"/>
              <a:t>we use the metals depends on their properties. You would not </a:t>
            </a:r>
            <a:r>
              <a:rPr lang="en-US" sz="1700" dirty="0" smtClean="0"/>
              <a:t>use poisonous </a:t>
            </a:r>
            <a:r>
              <a:rPr lang="en-US" sz="1700" dirty="0"/>
              <a:t>metals for food containers, for </a:t>
            </a:r>
            <a:r>
              <a:rPr lang="en-US" sz="1700" dirty="0" smtClean="0"/>
              <a:t>example. Here </a:t>
            </a:r>
            <a:r>
              <a:rPr lang="en-US" sz="1700" dirty="0"/>
              <a:t>are some examples of uses:</a:t>
            </a:r>
            <a:endParaRPr lang="en-US" sz="17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62" b="2606"/>
          <a:stretch/>
        </p:blipFill>
        <p:spPr>
          <a:xfrm>
            <a:off x="143386" y="2998219"/>
            <a:ext cx="2844438" cy="21618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462"/>
          <a:stretch/>
        </p:blipFill>
        <p:spPr>
          <a:xfrm>
            <a:off x="3059832" y="2996952"/>
            <a:ext cx="2868061" cy="21741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45"/>
          <a:stretch/>
        </p:blipFill>
        <p:spPr>
          <a:xfrm>
            <a:off x="6059765" y="2996952"/>
            <a:ext cx="2802573" cy="216298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9512" y="5158459"/>
            <a:ext cx="28083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Aluminium foil is used for </a:t>
            </a:r>
            <a:r>
              <a:rPr lang="en-US" sz="1600" dirty="0" smtClean="0">
                <a:latin typeface="NewAsterLTStd"/>
              </a:rPr>
              <a:t>food cartons </a:t>
            </a:r>
            <a:r>
              <a:rPr lang="en-US" sz="1600" dirty="0">
                <a:latin typeface="NewAsterLTStd"/>
              </a:rPr>
              <a:t>because it is </a:t>
            </a:r>
            <a:r>
              <a:rPr lang="en-US" sz="1600" dirty="0" smtClean="0">
                <a:latin typeface="NewAsterLTStd"/>
              </a:rPr>
              <a:t>non-toxic, resists </a:t>
            </a:r>
            <a:r>
              <a:rPr lang="en-US" sz="1600" dirty="0">
                <a:latin typeface="NewAsterLTStd"/>
              </a:rPr>
              <a:t>corrosion, and can </a:t>
            </a:r>
            <a:r>
              <a:rPr lang="en-US" sz="1600" dirty="0" smtClean="0">
                <a:latin typeface="NewAsterLTStd"/>
              </a:rPr>
              <a:t>be </a:t>
            </a:r>
            <a:r>
              <a:rPr lang="en-GB" sz="1600" dirty="0" smtClean="0">
                <a:latin typeface="NewAsterLTStd"/>
              </a:rPr>
              <a:t>rolled </a:t>
            </a:r>
            <a:r>
              <a:rPr lang="en-GB" sz="1600" dirty="0">
                <a:latin typeface="NewAsterLTStd"/>
              </a:rPr>
              <a:t>into thin sheets.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3059832" y="5158459"/>
            <a:ext cx="28571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Copper is used </a:t>
            </a:r>
            <a:r>
              <a:rPr lang="en-US" sz="1600" dirty="0" smtClean="0">
                <a:latin typeface="NewAsterLTStd"/>
              </a:rPr>
              <a:t>for electrical wiring in </a:t>
            </a:r>
            <a:r>
              <a:rPr lang="en-US" sz="1600" dirty="0">
                <a:latin typeface="NewAsterLTStd"/>
              </a:rPr>
              <a:t>homes, because it is an </a:t>
            </a:r>
            <a:r>
              <a:rPr lang="en-US" sz="1600" dirty="0" smtClean="0">
                <a:latin typeface="NewAsterLTStd"/>
              </a:rPr>
              <a:t>excellent conductor</a:t>
            </a:r>
            <a:r>
              <a:rPr lang="en-US" sz="1600" dirty="0">
                <a:latin typeface="NewAsterLTStd"/>
              </a:rPr>
              <a:t>, and easily drawn </a:t>
            </a:r>
            <a:r>
              <a:rPr lang="en-US" sz="1600" dirty="0" smtClean="0">
                <a:latin typeface="NewAsterLTStd"/>
              </a:rPr>
              <a:t>into </a:t>
            </a:r>
            <a:r>
              <a:rPr lang="en-GB" sz="1600" dirty="0" smtClean="0">
                <a:latin typeface="NewAsterLTStd"/>
              </a:rPr>
              <a:t>wires</a:t>
            </a:r>
            <a:r>
              <a:rPr lang="en-GB" sz="1600" dirty="0">
                <a:latin typeface="NewAsterLTStd"/>
              </a:rPr>
              <a:t>.</a:t>
            </a:r>
            <a:endParaRPr lang="en-GB" sz="1600" dirty="0"/>
          </a:p>
        </p:txBody>
      </p:sp>
      <p:sp>
        <p:nvSpPr>
          <p:cNvPr id="10" name="Rectangle 9"/>
          <p:cNvSpPr/>
          <p:nvPr/>
        </p:nvSpPr>
        <p:spPr>
          <a:xfrm>
            <a:off x="6059765" y="5204333"/>
            <a:ext cx="28025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Zinc is coated onto steel car </a:t>
            </a:r>
            <a:r>
              <a:rPr lang="en-US" sz="1600" dirty="0" smtClean="0">
                <a:latin typeface="NewAsterLTStd"/>
              </a:rPr>
              <a:t>bodies, before </a:t>
            </a:r>
            <a:r>
              <a:rPr lang="en-US" sz="1600" dirty="0">
                <a:latin typeface="NewAsterLTStd"/>
              </a:rPr>
              <a:t>they are painted, </a:t>
            </a:r>
            <a:r>
              <a:rPr lang="en-US" sz="1600" dirty="0" smtClean="0">
                <a:latin typeface="NewAsterLTStd"/>
              </a:rPr>
              <a:t>because zinc protects </a:t>
            </a:r>
            <a:r>
              <a:rPr lang="en-US" sz="1600" dirty="0">
                <a:latin typeface="NewAsterLTStd"/>
              </a:rPr>
              <a:t>the steel </a:t>
            </a:r>
            <a:r>
              <a:rPr lang="en-US" sz="1600" dirty="0" smtClean="0">
                <a:latin typeface="NewAsterLTStd"/>
              </a:rPr>
              <a:t>from rusting, </a:t>
            </a:r>
            <a:r>
              <a:rPr lang="en-GB" sz="1600" dirty="0" smtClean="0">
                <a:latin typeface="NewAsterLTStd"/>
              </a:rPr>
              <a:t>by sacrificial protection</a:t>
            </a:r>
            <a:r>
              <a:rPr lang="en-GB" sz="1600" dirty="0">
                <a:latin typeface="NewAsterLTStd"/>
              </a:rPr>
              <a:t>.</a:t>
            </a:r>
            <a:endParaRPr lang="en-GB" sz="1600" dirty="0"/>
          </a:p>
        </p:txBody>
      </p:sp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8228516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1859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14.5 – Making Use of Metals and Alloys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B21212"/>
                </a:solidFill>
              </a:rPr>
              <a:t>A </a:t>
            </a:r>
            <a:r>
              <a:rPr lang="en-US" b="1" dirty="0">
                <a:solidFill>
                  <a:srgbClr val="B21212"/>
                </a:solidFill>
              </a:rPr>
              <a:t>summary of their uses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three metals above have other uses too. Look at this table: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836210"/>
              </p:ext>
            </p:extLst>
          </p:nvPr>
        </p:nvGraphicFramePr>
        <p:xfrm>
          <a:off x="179512" y="1772816"/>
          <a:ext cx="8712969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3096344"/>
                <a:gridCol w="4536505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Used for …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Properties that make it suitable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0">
                <a:tc rowSpan="4">
                  <a:txBody>
                    <a:bodyPr/>
                    <a:lstStyle/>
                    <a:p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overhead electricity cables (with a steel core for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strength)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good conductor of electricity (not as good as copper, but cheaper and much lighter); ductile, resists corrosion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5781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cooking foil and food cartons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non-toxic, resistant to corrosion, can be rolled into thin sheets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651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drinks cans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light, non-toxic, resistant to corrosion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coating CDs and DVDs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be deposited as a thin film; shiny surface reflects laser beam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420">
                <a:tc rowSpan="2">
                  <a:txBody>
                    <a:bodyPr/>
                    <a:lstStyle/>
                    <a:p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Cooper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electrical wiring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One of the best conductors of electricity, ductile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saucepans and saucepan bases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malleable, conducts heat well, unreactive, tough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5260">
                <a:tc rowSpan="3">
                  <a:txBody>
                    <a:bodyPr/>
                    <a:lstStyle/>
                    <a:p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protecting steel from rusting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offers sacrificial protection to the iron in steel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526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coating or </a:t>
                      </a:r>
                      <a:r>
                        <a:rPr kumimoji="0" lang="en-US" sz="1600" b="1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galvanising</a:t>
                      </a:r>
                      <a:r>
                        <a:rPr kumimoji="0" lang="en-US" sz="16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iron and steel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resists corrosion, but offers sacrificial protection if coating cracks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torch batteries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gives a current when connected to a carbon pole, packed into a paste of electrolyte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8228516" y="317406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866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14.5 – Making Use of Metals and Alloys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Alloys</a:t>
            </a:r>
            <a:r>
              <a:rPr lang="en-US" sz="2200" b="1" dirty="0">
                <a:solidFill>
                  <a:srgbClr val="C00000"/>
                </a:solidFill>
              </a:rPr>
              <a:t>: making metals more useful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The uses on page 202 are for the pure metals. But often a metal is </a:t>
            </a:r>
            <a:r>
              <a:rPr lang="en-US" sz="2200" dirty="0" smtClean="0"/>
              <a:t>more useful </a:t>
            </a:r>
            <a:r>
              <a:rPr lang="en-US" sz="2200" dirty="0"/>
              <a:t>when mixed with another substance. The mixture is called an </a:t>
            </a:r>
            <a:r>
              <a:rPr lang="en-US" sz="2200" b="1" dirty="0">
                <a:solidFill>
                  <a:srgbClr val="FF0000"/>
                </a:solidFill>
              </a:rPr>
              <a:t>alloy</a:t>
            </a:r>
            <a:r>
              <a:rPr lang="en-US" sz="220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For example, mixing molten zinc and copper gives the gold-</a:t>
            </a:r>
            <a:r>
              <a:rPr lang="en-US" sz="2200" dirty="0" err="1"/>
              <a:t>coloured</a:t>
            </a:r>
            <a:r>
              <a:rPr lang="en-US" sz="2200" dirty="0"/>
              <a:t> </a:t>
            </a:r>
            <a:r>
              <a:rPr lang="en-US" sz="2200" dirty="0" smtClean="0"/>
              <a:t>alloy called </a:t>
            </a:r>
            <a:r>
              <a:rPr lang="en-US" sz="2200" b="1" dirty="0">
                <a:solidFill>
                  <a:srgbClr val="FF0000"/>
                </a:solidFill>
              </a:rPr>
              <a:t>brass</a:t>
            </a:r>
            <a:r>
              <a:rPr lang="en-US" sz="2200" dirty="0"/>
              <a:t>. When this solidifies, it is hard, strong, and shiny. It is </a:t>
            </a:r>
            <a:r>
              <a:rPr lang="en-US" sz="2200" dirty="0" smtClean="0"/>
              <a:t>used for </a:t>
            </a:r>
            <a:r>
              <a:rPr lang="en-US" sz="2200" dirty="0"/>
              <a:t>door locks, keys, knobs, and musical instruments such as trumpets.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b="1" dirty="0"/>
              <a:t>Turning a metal into an alloy changes its properties, and makes </a:t>
            </a:r>
            <a:r>
              <a:rPr lang="en-US" sz="2200" b="1" dirty="0" smtClean="0"/>
              <a:t>it more </a:t>
            </a:r>
            <a:r>
              <a:rPr lang="en-US" sz="2200" b="1" dirty="0"/>
              <a:t>useful.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1" y="4612377"/>
            <a:ext cx="4442757" cy="148091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1520" y="6093296"/>
            <a:ext cx="20641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FrutigerLTStd-Light"/>
              </a:rPr>
              <a:t>mixture </a:t>
            </a:r>
            <a:r>
              <a:rPr lang="en-GB" dirty="0" smtClean="0">
                <a:latin typeface="FrutigerLTStd-Light"/>
              </a:rPr>
              <a:t>of metals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2699792" y="6103054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FrutigerLTStd-Light"/>
              </a:rPr>
              <a:t>alloy (different metal</a:t>
            </a:r>
          </a:p>
          <a:p>
            <a:r>
              <a:rPr lang="en-GB" dirty="0">
                <a:latin typeface="FrutigerLTStd-Light"/>
              </a:rPr>
              <a:t>atoms in lattice)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862441" y="4841865"/>
            <a:ext cx="38860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 smtClean="0">
                <a:latin typeface="FrutigerLTStd-Light"/>
              </a:rPr>
              <a:t>In </a:t>
            </a:r>
            <a:r>
              <a:rPr lang="en-US" sz="2000" dirty="0">
                <a:latin typeface="FrutigerLTStd-Light"/>
              </a:rPr>
              <a:t>an alloy, the atoms of the </a:t>
            </a:r>
            <a:r>
              <a:rPr lang="en-US" sz="2000" dirty="0" smtClean="0">
                <a:latin typeface="FrutigerLTStd-Light"/>
              </a:rPr>
              <a:t>second metal </a:t>
            </a:r>
            <a:r>
              <a:rPr lang="en-US" sz="2000" dirty="0">
                <a:latin typeface="FrutigerLTStd-Light"/>
              </a:rPr>
              <a:t>must enter the lattice. So you </a:t>
            </a:r>
            <a:r>
              <a:rPr lang="en-US" sz="2000" dirty="0" smtClean="0">
                <a:latin typeface="FrutigerLTStd-Light"/>
              </a:rPr>
              <a:t>need to </a:t>
            </a:r>
            <a:r>
              <a:rPr lang="en-US" sz="2000" dirty="0">
                <a:latin typeface="FrutigerLTStd-Light"/>
              </a:rPr>
              <a:t>melt the metals first, then mix them.</a:t>
            </a:r>
            <a:endParaRPr lang="en-GB" sz="2000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28516" y="41101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7621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14.5 – Making Use of Metals and Alloys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07504" y="1124744"/>
            <a:ext cx="8712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Why an alloy has different </a:t>
            </a:r>
            <a:r>
              <a:rPr lang="en-US" sz="2000" b="1" dirty="0" smtClean="0">
                <a:solidFill>
                  <a:srgbClr val="C00000"/>
                </a:solidFill>
              </a:rPr>
              <a:t>properties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5013176"/>
            <a:ext cx="64807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It is not only strength that changes: other properties will change too. For example the alloy may be more resistant to corrosion than the original metal was.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You can add more than one substance. You can try out different amounts of different substances, to design an alloy with exactly the properties that you need.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8277" y="1644392"/>
            <a:ext cx="3064203" cy="15633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7824" y="1644392"/>
            <a:ext cx="2653152" cy="15633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1644392"/>
            <a:ext cx="1905801" cy="156331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51520" y="3212976"/>
            <a:ext cx="24482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NewAsterLTStd"/>
              </a:rPr>
              <a:t>This shows the atoms in a pure metal. They are arranged in a regular lattice. (In fact they are metal ions in a sea of electrons, as you saw on page 62.)</a:t>
            </a:r>
            <a:endParaRPr lang="en-GB" sz="1600" dirty="0"/>
          </a:p>
        </p:txBody>
      </p:sp>
      <p:sp>
        <p:nvSpPr>
          <p:cNvPr id="10" name="Rectangle 9"/>
          <p:cNvSpPr/>
          <p:nvPr/>
        </p:nvSpPr>
        <p:spPr>
          <a:xfrm>
            <a:off x="2987824" y="3212976"/>
            <a:ext cx="26531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When pressure is applied, </a:t>
            </a:r>
            <a:r>
              <a:rPr lang="en-US" sz="1600" dirty="0" smtClean="0">
                <a:latin typeface="NewAsterLTStd"/>
              </a:rPr>
              <a:t>for example </a:t>
            </a:r>
            <a:r>
              <a:rPr lang="en-US" sz="1600" dirty="0">
                <a:latin typeface="NewAsterLTStd"/>
              </a:rPr>
              <a:t>by hammering the </a:t>
            </a:r>
            <a:r>
              <a:rPr lang="en-US" sz="1600" dirty="0" smtClean="0">
                <a:latin typeface="NewAsterLTStd"/>
              </a:rPr>
              <a:t>metal, the </a:t>
            </a:r>
            <a:r>
              <a:rPr lang="en-US" sz="1600" dirty="0">
                <a:latin typeface="NewAsterLTStd"/>
              </a:rPr>
              <a:t>layers can slide over each </a:t>
            </a:r>
            <a:r>
              <a:rPr lang="en-US" sz="1600" dirty="0" smtClean="0">
                <a:latin typeface="NewAsterLTStd"/>
              </a:rPr>
              <a:t>other easily</a:t>
            </a:r>
            <a:r>
              <a:rPr lang="en-US" sz="1600" dirty="0">
                <a:latin typeface="NewAsterLTStd"/>
              </a:rPr>
              <a:t>. That is why a metal </a:t>
            </a:r>
            <a:r>
              <a:rPr lang="en-US" sz="1600" dirty="0" smtClean="0">
                <a:latin typeface="NewAsterLTStd"/>
              </a:rPr>
              <a:t>is </a:t>
            </a:r>
            <a:r>
              <a:rPr lang="en-GB" sz="1600" dirty="0" smtClean="0">
                <a:latin typeface="NewAsterLTStd"/>
              </a:rPr>
              <a:t>malleable </a:t>
            </a:r>
            <a:r>
              <a:rPr lang="en-GB" sz="1600" dirty="0">
                <a:latin typeface="NewAsterLTStd"/>
              </a:rPr>
              <a:t>and ductile.</a:t>
            </a:r>
            <a:endParaRPr lang="en-GB" sz="1600" dirty="0"/>
          </a:p>
        </p:txBody>
      </p:sp>
      <p:sp>
        <p:nvSpPr>
          <p:cNvPr id="13" name="Rectangle 12"/>
          <p:cNvSpPr/>
          <p:nvPr/>
        </p:nvSpPr>
        <p:spPr>
          <a:xfrm>
            <a:off x="5929008" y="3212976"/>
            <a:ext cx="2963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But when the metal is turned </a:t>
            </a:r>
            <a:r>
              <a:rPr lang="en-US" sz="1600" dirty="0" smtClean="0">
                <a:latin typeface="NewAsterLTStd"/>
              </a:rPr>
              <a:t>into an </a:t>
            </a:r>
            <a:r>
              <a:rPr lang="en-US" sz="1600" dirty="0">
                <a:latin typeface="NewAsterLTStd"/>
              </a:rPr>
              <a:t>alloy, new atoms enter the </a:t>
            </a:r>
            <a:r>
              <a:rPr lang="en-US" sz="1600" dirty="0" smtClean="0">
                <a:latin typeface="NewAsterLTStd"/>
              </a:rPr>
              <a:t>lattice. The </a:t>
            </a:r>
            <a:r>
              <a:rPr lang="en-US" sz="1600" dirty="0">
                <a:latin typeface="NewAsterLTStd"/>
              </a:rPr>
              <a:t>layers can no longer </a:t>
            </a:r>
            <a:r>
              <a:rPr lang="en-US" sz="1600" dirty="0" smtClean="0">
                <a:latin typeface="NewAsterLTStd"/>
              </a:rPr>
              <a:t>slide easily</a:t>
            </a:r>
            <a:r>
              <a:rPr lang="en-US" sz="1600" dirty="0">
                <a:latin typeface="NewAsterLTStd"/>
              </a:rPr>
              <a:t>. So the alloy is stronger </a:t>
            </a:r>
            <a:r>
              <a:rPr lang="en-US" sz="1600" dirty="0" smtClean="0">
                <a:latin typeface="NewAsterLTStd"/>
              </a:rPr>
              <a:t>than </a:t>
            </a:r>
            <a:r>
              <a:rPr lang="en-GB" sz="1600" dirty="0" smtClean="0">
                <a:latin typeface="NewAsterLTStd"/>
              </a:rPr>
              <a:t>the </a:t>
            </a:r>
            <a:r>
              <a:rPr lang="en-GB" sz="1600" dirty="0">
                <a:latin typeface="NewAsterLTStd"/>
              </a:rPr>
              <a:t>original metal.</a:t>
            </a:r>
            <a:endParaRPr lang="en-GB" sz="1600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8228516" y="44702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1944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14.5 – Making Use of Metals and Alloys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1124744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Some examples of alloys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There are thousands of different alloys. Here are a couple of </a:t>
            </a:r>
            <a:r>
              <a:rPr lang="en-US" sz="2000" dirty="0" smtClean="0"/>
              <a:t>examples, for </a:t>
            </a:r>
            <a:r>
              <a:rPr lang="en-US" sz="2000" dirty="0"/>
              <a:t>the metals on the opposite page</a:t>
            </a:r>
            <a:r>
              <a:rPr lang="en-US" sz="2000" dirty="0" smtClean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b="1" dirty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Look </a:t>
            </a:r>
            <a:r>
              <a:rPr lang="en-US" sz="2000" dirty="0"/>
              <a:t>at the aluminium alloy. Aircraft need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materials that </a:t>
            </a:r>
            <a:r>
              <a:rPr lang="en-US" sz="2000" dirty="0"/>
              <a:t>are light </a:t>
            </a:r>
            <a:r>
              <a:rPr lang="en-US" sz="2000" dirty="0" smtClean="0"/>
              <a:t>but very </a:t>
            </a:r>
            <a:r>
              <a:rPr lang="en-US" sz="2000" dirty="0"/>
              <a:t>strong,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and </a:t>
            </a:r>
            <a:r>
              <a:rPr lang="en-US" sz="2000" dirty="0"/>
              <a:t>will not corrode. </a:t>
            </a:r>
            <a:r>
              <a:rPr lang="en-US" sz="2000" dirty="0" smtClean="0"/>
              <a:t>Pure </a:t>
            </a:r>
            <a:r>
              <a:rPr lang="en-US" sz="2000" dirty="0"/>
              <a:t>aluminium is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not </a:t>
            </a:r>
            <a:r>
              <a:rPr lang="en-US" sz="2000" dirty="0"/>
              <a:t>strong </a:t>
            </a:r>
            <a:r>
              <a:rPr lang="en-US" sz="2000" dirty="0" smtClean="0"/>
              <a:t>enough. So </a:t>
            </a:r>
            <a:r>
              <a:rPr lang="en-US" sz="2000" i="1" dirty="0"/>
              <a:t>hundreds</a:t>
            </a:r>
            <a:r>
              <a:rPr lang="en-US" sz="2000" dirty="0"/>
              <a:t> </a:t>
            </a:r>
            <a:r>
              <a:rPr lang="en-US" sz="2000" dirty="0" smtClean="0"/>
              <a:t>of </a:t>
            </a:r>
            <a:br>
              <a:rPr lang="en-US" sz="2000" dirty="0" smtClean="0"/>
            </a:br>
            <a:r>
              <a:rPr lang="en-US" sz="2000" dirty="0" smtClean="0"/>
              <a:t>aluminium </a:t>
            </a:r>
            <a:r>
              <a:rPr lang="en-US" sz="2000" dirty="0"/>
              <a:t>alloys have been developed,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for aircraft </a:t>
            </a:r>
            <a:r>
              <a:rPr lang="en-US" sz="2000" dirty="0"/>
              <a:t>parts.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392646"/>
              </p:ext>
            </p:extLst>
          </p:nvPr>
        </p:nvGraphicFramePr>
        <p:xfrm>
          <a:off x="211836" y="2212415"/>
          <a:ext cx="8680644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9844"/>
                <a:gridCol w="2232248"/>
                <a:gridCol w="2304256"/>
                <a:gridCol w="266429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Alloy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Made from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Special properties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Uses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Brass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 copper</a:t>
                      </a:r>
                    </a:p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 zinc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harder than copper,</a:t>
                      </a:r>
                    </a:p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does not corrode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musical instruments, ornaments, </a:t>
                      </a:r>
                      <a:r>
                        <a:rPr kumimoji="0" lang="en-US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door knobs and other fittings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alloy 7075 TF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90.25% aluminium</a:t>
                      </a:r>
                    </a:p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6% zinc</a:t>
                      </a:r>
                    </a:p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2.5% magnesium</a:t>
                      </a:r>
                    </a:p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1.25% copper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light but very strong</a:t>
                      </a:r>
                    </a:p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does not corrode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aircraft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4979133" y="6300028"/>
            <a:ext cx="3913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r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Blow your own (brass) trumpet.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31"/>
          <a:stretch/>
        </p:blipFill>
        <p:spPr>
          <a:xfrm>
            <a:off x="6300193" y="4834047"/>
            <a:ext cx="2592288" cy="1462354"/>
          </a:xfrm>
          <a:prstGeom prst="rect">
            <a:avLst/>
          </a:prstGeom>
        </p:spPr>
      </p:pic>
      <p:sp>
        <p:nvSpPr>
          <p:cNvPr id="17" name="TextBox 16">
            <a:hlinkClick r:id="rId4" action="ppaction://hlinksldjump"/>
          </p:cNvPr>
          <p:cNvSpPr txBox="1"/>
          <p:nvPr/>
        </p:nvSpPr>
        <p:spPr>
          <a:xfrm>
            <a:off x="8228516" y="39661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4414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/>
              <a:t>14.5 – Making Use of Metals and Alloys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See </a:t>
            </a:r>
            <a:r>
              <a:rPr lang="en-US" sz="3200" dirty="0"/>
              <a:t>if you can give two new examples of a use for a </a:t>
            </a:r>
            <a:r>
              <a:rPr lang="en-US" sz="3200" dirty="0" smtClean="0"/>
              <a:t>metal, that </a:t>
            </a:r>
            <a:r>
              <a:rPr lang="en-US" sz="3200" dirty="0"/>
              <a:t>depends on the metal </a:t>
            </a:r>
            <a:r>
              <a:rPr lang="en-US" sz="3200" dirty="0" smtClean="0"/>
              <a:t>being:</a:t>
            </a:r>
            <a:br>
              <a:rPr lang="en-US" sz="3200" dirty="0" smtClean="0"/>
            </a:b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/>
              <a:t>a good conductor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b</a:t>
            </a:r>
            <a:r>
              <a:rPr lang="en-US" sz="3200" dirty="0" smtClean="0"/>
              <a:t> non-toxic</a:t>
            </a:r>
            <a:br>
              <a:rPr lang="en-US" sz="3200" dirty="0" smtClean="0"/>
            </a:br>
            <a:r>
              <a:rPr lang="en-US" sz="3200" b="1" dirty="0" smtClean="0"/>
              <a:t>c</a:t>
            </a:r>
            <a:r>
              <a:rPr lang="en-US" sz="3200" dirty="0" smtClean="0"/>
              <a:t> </a:t>
            </a:r>
            <a:r>
              <a:rPr lang="en-US" sz="3200" dirty="0"/>
              <a:t>strong </a:t>
            </a:r>
            <a:r>
              <a:rPr lang="en-US" sz="3200" b="1" dirty="0"/>
              <a:t>d</a:t>
            </a:r>
            <a:r>
              <a:rPr lang="en-US" sz="3200" dirty="0"/>
              <a:t> resistant to corrosion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Bronze </a:t>
            </a:r>
            <a:r>
              <a:rPr lang="en-US" sz="3200" dirty="0"/>
              <a:t>is 95% copper and 5% </a:t>
            </a:r>
            <a:r>
              <a:rPr lang="en-US" sz="3200" dirty="0" smtClean="0"/>
              <a:t>tin.</a:t>
            </a:r>
            <a:br>
              <a:rPr lang="en-US" sz="3200" dirty="0" smtClean="0"/>
            </a:b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/>
              <a:t>What is a mixture like this </a:t>
            </a:r>
            <a:r>
              <a:rPr lang="en-US" sz="3200" dirty="0" smtClean="0"/>
              <a:t>called?</a:t>
            </a:r>
            <a:br>
              <a:rPr lang="en-US" sz="3200" dirty="0" smtClean="0"/>
            </a:br>
            <a:r>
              <a:rPr lang="en-US" sz="3200" b="1" dirty="0" smtClean="0"/>
              <a:t>b</a:t>
            </a:r>
            <a:r>
              <a:rPr lang="en-US" sz="3200" dirty="0" smtClean="0"/>
              <a:t> </a:t>
            </a:r>
            <a:r>
              <a:rPr lang="en-US" sz="3200" dirty="0"/>
              <a:t>What can you say about its </a:t>
            </a:r>
            <a:r>
              <a:rPr lang="en-US" sz="3200" dirty="0" smtClean="0"/>
              <a:t>properties?</a:t>
            </a:r>
            <a:br>
              <a:rPr lang="en-US" sz="3200" dirty="0" smtClean="0"/>
            </a:br>
            <a:r>
              <a:rPr lang="en-US" sz="3200" b="1" dirty="0" smtClean="0"/>
              <a:t>c</a:t>
            </a:r>
            <a:r>
              <a:rPr lang="en-US" sz="3200" dirty="0" smtClean="0"/>
              <a:t> </a:t>
            </a:r>
            <a:r>
              <a:rPr lang="en-US" sz="3200" dirty="0"/>
              <a:t>See if you can give an example of a use for bronze.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36781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28516" y="27089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513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14.6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Steels</a:t>
            </a:r>
            <a:r>
              <a:rPr lang="en-US" b="1" dirty="0">
                <a:solidFill>
                  <a:srgbClr val="C00000"/>
                </a:solidFill>
              </a:rPr>
              <a:t>: alloys of iron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Iron is very widely used – but almost never on its own.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So </a:t>
            </a:r>
            <a:r>
              <a:rPr lang="en-US" dirty="0"/>
              <a:t>mild steel and stainless steel are </a:t>
            </a:r>
            <a:r>
              <a:rPr lang="en-US" b="1" dirty="0">
                <a:solidFill>
                  <a:srgbClr val="FF0000"/>
                </a:solidFill>
              </a:rPr>
              <a:t>alloys </a:t>
            </a:r>
            <a:r>
              <a:rPr lang="en-US" dirty="0"/>
              <a:t>of iron. Some typical mixtures </a:t>
            </a:r>
            <a:r>
              <a:rPr lang="en-US" dirty="0" smtClean="0"/>
              <a:t>are:</a:t>
            </a:r>
            <a:br>
              <a:rPr lang="en-US" dirty="0" smtClean="0"/>
            </a:br>
            <a:r>
              <a:rPr lang="en-US" dirty="0" smtClean="0"/>
              <a:t>mild </a:t>
            </a:r>
            <a:r>
              <a:rPr lang="en-US" dirty="0"/>
              <a:t>steel </a:t>
            </a:r>
            <a:r>
              <a:rPr lang="en-US" dirty="0" smtClean="0"/>
              <a:t>- </a:t>
            </a:r>
            <a:r>
              <a:rPr lang="en-US" dirty="0"/>
              <a:t>99.7% iron and 0.3% </a:t>
            </a:r>
            <a:r>
              <a:rPr lang="en-US" dirty="0" smtClean="0"/>
              <a:t>carbon</a:t>
            </a:r>
            <a:br>
              <a:rPr lang="en-US" dirty="0" smtClean="0"/>
            </a:br>
            <a:r>
              <a:rPr lang="en-US" dirty="0" smtClean="0"/>
              <a:t>stainless </a:t>
            </a:r>
            <a:r>
              <a:rPr lang="en-US" dirty="0"/>
              <a:t>steel </a:t>
            </a:r>
            <a:r>
              <a:rPr lang="en-US" dirty="0" smtClean="0"/>
              <a:t>- </a:t>
            </a:r>
            <a:r>
              <a:rPr lang="en-US" dirty="0"/>
              <a:t>70% iron, 20% chromium, and 10% nickel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4077072"/>
            <a:ext cx="26642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Pure iron is no good for </a:t>
            </a:r>
            <a:r>
              <a:rPr lang="en-US" sz="1600" dirty="0" smtClean="0">
                <a:latin typeface="NewAsterLTStd"/>
              </a:rPr>
              <a:t>building things</a:t>
            </a:r>
            <a:r>
              <a:rPr lang="en-US" sz="1600" dirty="0">
                <a:latin typeface="NewAsterLTStd"/>
              </a:rPr>
              <a:t>, because it is too soft, </a:t>
            </a:r>
            <a:r>
              <a:rPr lang="en-US" sz="1600" dirty="0" smtClean="0">
                <a:latin typeface="NewAsterLTStd"/>
              </a:rPr>
              <a:t>and stretches </a:t>
            </a:r>
            <a:r>
              <a:rPr lang="en-US" sz="1600" dirty="0">
                <a:latin typeface="NewAsterLTStd"/>
              </a:rPr>
              <a:t>quite easily, as you </a:t>
            </a:r>
            <a:r>
              <a:rPr lang="en-US" sz="1600" dirty="0" smtClean="0">
                <a:latin typeface="NewAsterLTStd"/>
              </a:rPr>
              <a:t>can see </a:t>
            </a:r>
            <a:r>
              <a:rPr lang="en-US" sz="1600" dirty="0">
                <a:latin typeface="NewAsterLTStd"/>
              </a:rPr>
              <a:t>from this photo. Even </a:t>
            </a:r>
            <a:r>
              <a:rPr lang="en-US" sz="1600" dirty="0" smtClean="0">
                <a:latin typeface="NewAsterLTStd"/>
              </a:rPr>
              <a:t>worse, it </a:t>
            </a:r>
            <a:r>
              <a:rPr lang="en-US" sz="1600" dirty="0">
                <a:latin typeface="NewAsterLTStd"/>
              </a:rPr>
              <a:t>rusts very easily.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2987824" y="4077072"/>
            <a:ext cx="3024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But when it has a very small</a:t>
            </a:r>
          </a:p>
          <a:p>
            <a:r>
              <a:rPr lang="en-US" sz="1600" dirty="0">
                <a:latin typeface="NewAsterLTStd"/>
              </a:rPr>
              <a:t>amount of carbon mixed with it, </a:t>
            </a:r>
            <a:r>
              <a:rPr lang="en-US" sz="1600" dirty="0" smtClean="0">
                <a:latin typeface="NewAsterLTStd"/>
              </a:rPr>
              <a:t>the result </a:t>
            </a:r>
            <a:r>
              <a:rPr lang="en-US" sz="1600" dirty="0">
                <a:latin typeface="NewAsterLTStd"/>
              </a:rPr>
              <a:t>is a mild steel. This is </a:t>
            </a:r>
            <a:r>
              <a:rPr lang="en-US" sz="1600" dirty="0" smtClean="0">
                <a:latin typeface="NewAsterLTStd"/>
              </a:rPr>
              <a:t>hard and </a:t>
            </a:r>
            <a:r>
              <a:rPr lang="en-US" sz="1600" dirty="0">
                <a:latin typeface="NewAsterLTStd"/>
              </a:rPr>
              <a:t>strong. It is used for </a:t>
            </a:r>
            <a:r>
              <a:rPr lang="en-US" sz="1600" dirty="0" smtClean="0">
                <a:latin typeface="NewAsterLTStd"/>
              </a:rPr>
              <a:t>buildings, ships</a:t>
            </a:r>
            <a:r>
              <a:rPr lang="en-US" sz="1600" dirty="0">
                <a:latin typeface="NewAsterLTStd"/>
              </a:rPr>
              <a:t>, car bodies, and machinery.</a:t>
            </a:r>
            <a:endParaRPr lang="en-GB" sz="1600" dirty="0"/>
          </a:p>
        </p:txBody>
      </p:sp>
      <p:sp>
        <p:nvSpPr>
          <p:cNvPr id="10" name="Rectangle 9"/>
          <p:cNvSpPr/>
          <p:nvPr/>
        </p:nvSpPr>
        <p:spPr>
          <a:xfrm>
            <a:off x="6156176" y="4077072"/>
            <a:ext cx="27061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When nickel and chromium </a:t>
            </a:r>
            <a:r>
              <a:rPr lang="en-US" sz="1600" dirty="0" smtClean="0">
                <a:latin typeface="NewAsterLTStd"/>
              </a:rPr>
              <a:t>are mixed </a:t>
            </a:r>
            <a:r>
              <a:rPr lang="en-US" sz="1600" dirty="0">
                <a:latin typeface="NewAsterLTStd"/>
              </a:rPr>
              <a:t>with iron, the result </a:t>
            </a:r>
            <a:r>
              <a:rPr lang="en-US" sz="1600" dirty="0" smtClean="0">
                <a:latin typeface="NewAsterLTStd"/>
              </a:rPr>
              <a:t>is stainless </a:t>
            </a:r>
            <a:r>
              <a:rPr lang="en-US" sz="1600" dirty="0">
                <a:latin typeface="NewAsterLTStd"/>
              </a:rPr>
              <a:t>steel. This is hard </a:t>
            </a:r>
            <a:r>
              <a:rPr lang="en-US" sz="1600" dirty="0" smtClean="0">
                <a:latin typeface="NewAsterLTStd"/>
              </a:rPr>
              <a:t>and rustproof</a:t>
            </a:r>
            <a:r>
              <a:rPr lang="en-US" sz="1600" dirty="0">
                <a:latin typeface="NewAsterLTStd"/>
              </a:rPr>
              <a:t>. It is used for cutlery, and</a:t>
            </a:r>
          </a:p>
          <a:p>
            <a:r>
              <a:rPr lang="en-US" sz="1600" dirty="0">
                <a:latin typeface="NewAsterLTStd"/>
              </a:rPr>
              <a:t>equipment in chemical factories.</a:t>
            </a:r>
            <a:endParaRPr lang="en-GB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65" r="13268"/>
          <a:stretch/>
        </p:blipFill>
        <p:spPr>
          <a:xfrm>
            <a:off x="251520" y="1772816"/>
            <a:ext cx="2592288" cy="22798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1212" y="2589556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mtClean="0"/>
              <a:t>Force</a:t>
            </a:r>
            <a:br>
              <a:rPr lang="en-IE" smtClean="0"/>
            </a:br>
            <a:r>
              <a:rPr lang="en-IE" smtClean="0"/>
              <a:t>applied</a:t>
            </a:r>
            <a:endParaRPr lang="en-GB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187623" y="2343642"/>
            <a:ext cx="0" cy="1501724"/>
          </a:xfrm>
          <a:prstGeom prst="straightConnector1">
            <a:avLst/>
          </a:prstGeom>
          <a:ln w="3810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660" b="7931"/>
          <a:stretch/>
        </p:blipFill>
        <p:spPr>
          <a:xfrm>
            <a:off x="2987824" y="1772816"/>
            <a:ext cx="3024336" cy="228548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2" r="10579"/>
          <a:stretch/>
        </p:blipFill>
        <p:spPr>
          <a:xfrm>
            <a:off x="6156176" y="1772816"/>
            <a:ext cx="2736304" cy="2288859"/>
          </a:xfrm>
          <a:prstGeom prst="rect">
            <a:avLst/>
          </a:prstGeom>
        </p:spPr>
      </p:pic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8228516" y="59492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9363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14.6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There </a:t>
            </a:r>
            <a:r>
              <a:rPr lang="en-US" sz="1900" dirty="0"/>
              <a:t>are many other types of steel too, all with different properties</a:t>
            </a:r>
            <a:r>
              <a:rPr lang="en-US" sz="1900" dirty="0" smtClean="0"/>
              <a:t>.</a:t>
            </a:r>
            <a:endParaRPr lang="en-US" sz="19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741"/>
          <a:stretch/>
        </p:blipFill>
        <p:spPr>
          <a:xfrm>
            <a:off x="179512" y="1566084"/>
            <a:ext cx="2160240" cy="27102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4" t="6125" r="8766" b="4598"/>
          <a:stretch/>
        </p:blipFill>
        <p:spPr>
          <a:xfrm>
            <a:off x="2405152" y="1570034"/>
            <a:ext cx="2154433" cy="271027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9512" y="4348363"/>
            <a:ext cx="2160240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900">
                <a:latin typeface="Arial" panose="020B0604020202020204" pitchFamily="34" charset="0"/>
                <a:cs typeface="Arial" panose="020B0604020202020204" pitchFamily="34" charset="0"/>
              </a:rPr>
              <a:t>Scalpel, please!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Stainless steel saves lives. It is easy to </a:t>
            </a:r>
            <a:r>
              <a:rPr lang="en-US" sz="1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sterilise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, which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is very important in surgery.</a:t>
            </a:r>
            <a:endParaRPr lang="en-GB" sz="1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99345" y="4348363"/>
            <a:ext cx="216024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900">
                <a:latin typeface="Arial" panose="020B0604020202020204" pitchFamily="34" charset="0"/>
                <a:cs typeface="Arial" panose="020B0604020202020204" pitchFamily="34" charset="0"/>
              </a:rPr>
              <a:t>Mild steel is used for washing machines and </a:t>
            </a:r>
            <a:r>
              <a:rPr lang="en-US" sz="1900" smtClean="0">
                <a:latin typeface="Arial" panose="020B0604020202020204" pitchFamily="34" charset="0"/>
                <a:cs typeface="Arial" panose="020B0604020202020204" pitchFamily="34" charset="0"/>
              </a:rPr>
              <a:t>fridges, as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well as for cars.</a:t>
            </a:r>
            <a:endParaRPr lang="en-GB" sz="1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19178" y="4348363"/>
            <a:ext cx="216024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900">
                <a:latin typeface="Arial" panose="020B0604020202020204" pitchFamily="34" charset="0"/>
                <a:cs typeface="Arial" panose="020B0604020202020204" pitchFamily="34" charset="0"/>
              </a:rPr>
              <a:t>Very often, scrap iron is added to the molten pig iron </a:t>
            </a:r>
            <a:r>
              <a:rPr lang="en-US" sz="1900" smtClean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oxygen furnace. So the iron gets recycled as new steel.</a:t>
            </a:r>
            <a:endParaRPr lang="en-GB" sz="1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39012" y="4348363"/>
            <a:ext cx="216024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Molten steel being poured out, in a steel works. </a:t>
            </a:r>
            <a:r>
              <a:rPr lang="en-US" sz="1900">
                <a:latin typeface="Arial" panose="020B0604020202020204" pitchFamily="34" charset="0"/>
                <a:cs typeface="Arial" panose="020B0604020202020204" pitchFamily="34" charset="0"/>
              </a:rPr>
              <a:t>Look </a:t>
            </a:r>
            <a:r>
              <a:rPr lang="en-US" sz="1900" smtClean="0">
                <a:latin typeface="Arial" panose="020B0604020202020204" pitchFamily="34" charset="0"/>
                <a:cs typeface="Arial" panose="020B0604020202020204" pitchFamily="34" charset="0"/>
              </a:rPr>
              <a:t>how it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glows. Temperature: around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1400°C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90" r="24809"/>
          <a:stretch/>
        </p:blipFill>
        <p:spPr>
          <a:xfrm>
            <a:off x="4619178" y="1566084"/>
            <a:ext cx="2160240" cy="27102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05" r="16330"/>
          <a:stretch/>
        </p:blipFill>
        <p:spPr>
          <a:xfrm>
            <a:off x="6839011" y="1562132"/>
            <a:ext cx="2017260" cy="2714225"/>
          </a:xfrm>
          <a:prstGeom prst="rect">
            <a:avLst/>
          </a:prstGeom>
        </p:spPr>
      </p:pic>
      <p:sp>
        <p:nvSpPr>
          <p:cNvPr id="21" name="TextBox 20">
            <a:hlinkClick r:id="rId7" action="ppaction://hlinksldjump"/>
          </p:cNvPr>
          <p:cNvSpPr txBox="1"/>
          <p:nvPr/>
        </p:nvSpPr>
        <p:spPr>
          <a:xfrm>
            <a:off x="8228516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3714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14.6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264696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Making steels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Steels are made using the molten iron from the blast furnace.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As you saw, this molten iron is impure. It contains about 5% </a:t>
            </a:r>
            <a:r>
              <a:rPr lang="en-US" sz="1900" dirty="0" smtClean="0"/>
              <a:t>carbon, from </a:t>
            </a:r>
            <a:r>
              <a:rPr lang="en-US" sz="1900" dirty="0"/>
              <a:t>the coke used in the furnace, plus sand (which is mainly </a:t>
            </a:r>
            <a:r>
              <a:rPr lang="en-US" sz="1900" dirty="0" smtClean="0"/>
              <a:t>silicon dioxide</a:t>
            </a:r>
            <a:r>
              <a:rPr lang="en-US" sz="1900" dirty="0"/>
              <a:t>) and phosphorus and sulfur compounds, from the iron </a:t>
            </a:r>
            <a:r>
              <a:rPr lang="en-US" sz="1900" dirty="0" smtClean="0"/>
              <a:t>ore.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900" b="1" dirty="0" smtClean="0"/>
              <a:t>First</a:t>
            </a:r>
            <a:r>
              <a:rPr lang="en-US" sz="1900" b="1" dirty="0"/>
              <a:t>, unwanted impurities are removed from the iron</a:t>
            </a:r>
            <a:r>
              <a:rPr lang="en-US" sz="1900" b="1" dirty="0" smtClean="0"/>
              <a:t>.</a:t>
            </a:r>
          </a:p>
          <a:p>
            <a:pPr marL="723900" indent="-255588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The </a:t>
            </a:r>
            <a:r>
              <a:rPr lang="en-US" sz="1900" dirty="0"/>
              <a:t>molten iron from the blast furnace is poured into an </a:t>
            </a:r>
            <a:r>
              <a:rPr lang="en-US" sz="1900" dirty="0" smtClean="0"/>
              <a:t>oxygen furnace</a:t>
            </a:r>
            <a:r>
              <a:rPr lang="en-US" sz="1900" dirty="0"/>
              <a:t>, and a jet of oxygen is turned on.</a:t>
            </a:r>
          </a:p>
          <a:p>
            <a:pPr marL="723900" indent="-255588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The </a:t>
            </a:r>
            <a:r>
              <a:rPr lang="en-US" sz="1900" dirty="0"/>
              <a:t>oxygen reacts with the carbon, forming carbon monoxide </a:t>
            </a:r>
            <a:r>
              <a:rPr lang="en-US" sz="1900" dirty="0" smtClean="0"/>
              <a:t>and carbon </a:t>
            </a:r>
            <a:r>
              <a:rPr lang="en-US" sz="1900" dirty="0"/>
              <a:t>dioxide gases, which are carried off. It reacts with </a:t>
            </a:r>
            <a:r>
              <a:rPr lang="en-US" sz="1900" dirty="0" smtClean="0"/>
              <a:t>other impurities </a:t>
            </a:r>
            <a:r>
              <a:rPr lang="en-US" sz="1900" dirty="0"/>
              <a:t>to form acidic oxides.</a:t>
            </a:r>
          </a:p>
          <a:p>
            <a:pPr marL="723900" indent="-255588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Then </a:t>
            </a:r>
            <a:r>
              <a:rPr lang="en-US" sz="1900" dirty="0"/>
              <a:t>calcium oxide is added. It is a basic oxide. It reacts with </a:t>
            </a:r>
            <a:r>
              <a:rPr lang="en-US" sz="1900" dirty="0" smtClean="0"/>
              <a:t>silicon dioxide </a:t>
            </a:r>
            <a:r>
              <a:rPr lang="en-US" sz="1900" dirty="0"/>
              <a:t>and the other acidic oxides, to give a </a:t>
            </a:r>
            <a:r>
              <a:rPr lang="en-US" sz="1900" b="1" dirty="0">
                <a:solidFill>
                  <a:srgbClr val="FF0000"/>
                </a:solidFill>
              </a:rPr>
              <a:t>slag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  <a:r>
              <a:rPr lang="en-US" sz="1900" dirty="0"/>
              <a:t>that is skimmed </a:t>
            </a:r>
            <a:r>
              <a:rPr lang="en-US" sz="1900" dirty="0" smtClean="0"/>
              <a:t>off.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444208" y="1148551"/>
            <a:ext cx="2448272" cy="1200329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calcium oxide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Calcium oxide is also called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lime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quicklime.</a:t>
            </a:r>
          </a:p>
        </p:txBody>
      </p:sp>
      <p:sp>
        <p:nvSpPr>
          <p:cNvPr id="14" name="Oval 13"/>
          <p:cNvSpPr/>
          <p:nvPr/>
        </p:nvSpPr>
        <p:spPr>
          <a:xfrm rot="1078849">
            <a:off x="8666061" y="941103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Image result for coal sl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2444696"/>
            <a:ext cx="2448272" cy="18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hlinkClick r:id="rId4" action="ppaction://hlinkfile"/>
          </p:cNvPr>
          <p:cNvSpPr txBox="1"/>
          <p:nvPr/>
        </p:nvSpPr>
        <p:spPr>
          <a:xfrm>
            <a:off x="6614209" y="6237312"/>
            <a:ext cx="2108269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How </a:t>
            </a:r>
            <a:r>
              <a:rPr lang="en-IE" smtClean="0"/>
              <a:t>Steel is Made</a:t>
            </a:r>
            <a:endParaRPr lang="en-GB"/>
          </a:p>
        </p:txBody>
      </p:sp>
      <p:pic>
        <p:nvPicPr>
          <p:cNvPr id="1028" name="Picture 4" descr="Image result for stee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4376716"/>
            <a:ext cx="2448272" cy="167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hlinkClick r:id="rId6" action="ppaction://hlinksldjump"/>
          </p:cNvPr>
          <p:cNvSpPr txBox="1"/>
          <p:nvPr/>
        </p:nvSpPr>
        <p:spPr>
          <a:xfrm>
            <a:off x="8228516" y="350100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1718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14.6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2565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>
                <a:solidFill>
                  <a:srgbClr val="C00000"/>
                </a:solidFill>
              </a:rPr>
              <a:t>Making steels</a:t>
            </a:r>
          </a:p>
          <a:p>
            <a:pPr marL="468313">
              <a:buClr>
                <a:srgbClr val="0070C0"/>
              </a:buClr>
            </a:pPr>
            <a:r>
              <a:rPr lang="en-US" sz="2400" dirty="0" smtClean="0"/>
              <a:t>For </a:t>
            </a:r>
            <a:r>
              <a:rPr lang="en-US" sz="2400" dirty="0"/>
              <a:t>some steels, all impurities are removed. But many steels are </a:t>
            </a:r>
            <a:r>
              <a:rPr lang="en-US" sz="2400" dirty="0" smtClean="0"/>
              <a:t>just iron </a:t>
            </a:r>
            <a:r>
              <a:rPr lang="en-US" sz="2400" dirty="0"/>
              <a:t>plus a little carbon. Carbon makes steel stronger – but too </a:t>
            </a:r>
            <a:r>
              <a:rPr lang="en-US" sz="2400" dirty="0" smtClean="0"/>
              <a:t>much  makes </a:t>
            </a:r>
            <a:r>
              <a:rPr lang="en-US" sz="2400" dirty="0"/>
              <a:t>it brittle, and hard to shape. So the carbon content is </a:t>
            </a:r>
            <a:r>
              <a:rPr lang="en-US" sz="2400" dirty="0" smtClean="0"/>
              <a:t>checked continually</a:t>
            </a:r>
            <a:r>
              <a:rPr lang="en-US" sz="2400" dirty="0"/>
              <a:t>. When it is correct, the oxygen is turned off.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2"/>
            </a:pPr>
            <a:r>
              <a:rPr lang="en-US" sz="2400" b="1" dirty="0" smtClean="0"/>
              <a:t>Then </a:t>
            </a:r>
            <a:r>
              <a:rPr lang="en-US" sz="2400" b="1" dirty="0"/>
              <a:t>other elements may be </a:t>
            </a:r>
            <a:r>
              <a:rPr lang="en-US" sz="2400" b="1" dirty="0" smtClean="0"/>
              <a:t>added.</a:t>
            </a:r>
            <a:br>
              <a:rPr lang="en-US" sz="2400" b="1" dirty="0" smtClean="0"/>
            </a:br>
            <a:r>
              <a:rPr lang="en-US" sz="2400" dirty="0" smtClean="0"/>
              <a:t>These </a:t>
            </a:r>
            <a:r>
              <a:rPr lang="en-US" sz="2400" dirty="0"/>
              <a:t>are measured out carefully, to give steels such as stainless </a:t>
            </a:r>
            <a:r>
              <a:rPr lang="en-US" sz="2400" dirty="0" smtClean="0"/>
              <a:t>steel, with </a:t>
            </a:r>
            <a:r>
              <a:rPr lang="en-US" sz="2400" dirty="0"/>
              <a:t>the required properties.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36096" y="1124744"/>
            <a:ext cx="3457299" cy="5324535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Recycling iron and steel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Iron and steel are the most recycled metals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the world.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costs far less to recycle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them than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mine new ore and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extract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iron – and it is better for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environment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easy to separate them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from other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scrap: use a big magnet.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easy to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recycle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them: just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add them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the oxygen furnace.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Old cars, fridges and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washing machines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… all get recycled.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 rot="1078849">
            <a:off x="8666976" y="962365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228516" y="486916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112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/>
              <a:t>14.5 – Making Use of Metals and Alloys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08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dirty="0" smtClean="0"/>
              <a:t>What </a:t>
            </a:r>
            <a:r>
              <a:rPr lang="en-US" sz="2700" dirty="0"/>
              <a:t>is the main metal, in </a:t>
            </a:r>
            <a:r>
              <a:rPr lang="en-US" sz="2700" dirty="0" smtClean="0"/>
              <a:t>steels?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b="1" dirty="0" smtClean="0"/>
              <a:t>a</a:t>
            </a:r>
            <a:r>
              <a:rPr lang="en-US" sz="2700" dirty="0" smtClean="0"/>
              <a:t> Why is oxygen blown through the molten iron?</a:t>
            </a:r>
            <a:br>
              <a:rPr lang="en-US" sz="2700" dirty="0" smtClean="0"/>
            </a:br>
            <a:r>
              <a:rPr lang="en-US" sz="2700" b="1" dirty="0" smtClean="0"/>
              <a:t>b</a:t>
            </a:r>
            <a:r>
              <a:rPr lang="en-US" sz="2700" dirty="0" smtClean="0"/>
              <a:t> See if you can write a word equation for two reactions which occur at this stage, that remove carbon.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dirty="0" smtClean="0"/>
              <a:t>What </a:t>
            </a:r>
            <a:r>
              <a:rPr lang="en-US" sz="2700" dirty="0"/>
              <a:t>is special about calcium oxide, that makes it </a:t>
            </a:r>
            <a:r>
              <a:rPr lang="en-US" sz="2700" dirty="0" smtClean="0"/>
              <a:t>useful in </a:t>
            </a:r>
            <a:r>
              <a:rPr lang="en-US" sz="2700" dirty="0"/>
              <a:t>steel-making?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dirty="0" smtClean="0"/>
              <a:t>Mild </a:t>
            </a:r>
            <a:r>
              <a:rPr lang="en-US" sz="2700" dirty="0"/>
              <a:t>steel contains a very small % of </a:t>
            </a:r>
            <a:r>
              <a:rPr lang="en-US" sz="2700" dirty="0" smtClean="0"/>
              <a:t>carbon.</a:t>
            </a:r>
            <a:br>
              <a:rPr lang="en-US" sz="2700" dirty="0" smtClean="0"/>
            </a:br>
            <a:r>
              <a:rPr lang="en-US" sz="2700" b="1" dirty="0" smtClean="0"/>
              <a:t>a</a:t>
            </a:r>
            <a:r>
              <a:rPr lang="en-US" sz="2700" dirty="0" smtClean="0"/>
              <a:t> </a:t>
            </a:r>
            <a:r>
              <a:rPr lang="en-US" sz="2700" dirty="0"/>
              <a:t>Draw diagrams to show clearly the </a:t>
            </a:r>
            <a:r>
              <a:rPr lang="en-US" sz="2700" dirty="0" smtClean="0"/>
              <a:t>difference between </a:t>
            </a:r>
            <a:r>
              <a:rPr lang="en-US" sz="2700" dirty="0"/>
              <a:t>pure iron and mild steel. (Show atoms</a:t>
            </a:r>
            <a:r>
              <a:rPr lang="en-US" sz="2700" dirty="0" smtClean="0"/>
              <a:t>!)</a:t>
            </a:r>
            <a:br>
              <a:rPr lang="en-US" sz="2700" dirty="0" smtClean="0"/>
            </a:br>
            <a:r>
              <a:rPr lang="en-US" sz="2700" b="1" dirty="0" smtClean="0"/>
              <a:t>b</a:t>
            </a:r>
            <a:r>
              <a:rPr lang="en-US" sz="2700" dirty="0" smtClean="0"/>
              <a:t> </a:t>
            </a:r>
            <a:r>
              <a:rPr lang="en-US" sz="2700" dirty="0"/>
              <a:t>Explain why mild steel is stronger than iron.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dirty="0" smtClean="0"/>
              <a:t>Alloys </a:t>
            </a:r>
            <a:r>
              <a:rPr lang="en-US" sz="2700" dirty="0"/>
              <a:t>are a type of solution. Explain why.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00" dirty="0" smtClean="0"/>
              <a:t>Name </a:t>
            </a:r>
            <a:r>
              <a:rPr lang="en-US" sz="2700" dirty="0"/>
              <a:t>the metals in stainless steel.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36781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28516" y="566124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4685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mage result for increased use of meta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2330" y="5057305"/>
            <a:ext cx="4311032" cy="160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14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442641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50" b="1" dirty="0" smtClean="0">
                <a:solidFill>
                  <a:srgbClr val="C00000"/>
                </a:solidFill>
              </a:rPr>
              <a:t>Metals</a:t>
            </a:r>
            <a:r>
              <a:rPr lang="en-US" sz="2250" b="1" dirty="0">
                <a:solidFill>
                  <a:srgbClr val="C00000"/>
                </a:solidFill>
              </a:rPr>
              <a:t>, </a:t>
            </a:r>
            <a:r>
              <a:rPr lang="en-US" sz="2250" b="1" dirty="0" err="1">
                <a:solidFill>
                  <a:srgbClr val="C00000"/>
                </a:solidFill>
              </a:rPr>
              <a:t>civilisation</a:t>
            </a:r>
            <a:r>
              <a:rPr lang="en-US" sz="2250" b="1" dirty="0">
                <a:solidFill>
                  <a:srgbClr val="C00000"/>
                </a:solidFill>
              </a:rPr>
              <a:t>, and </a:t>
            </a:r>
            <a:r>
              <a:rPr lang="en-US" sz="2250" b="1" dirty="0" smtClean="0">
                <a:solidFill>
                  <a:srgbClr val="C00000"/>
                </a:solidFill>
              </a:rPr>
              <a:t>you</a:t>
            </a:r>
          </a:p>
          <a:p>
            <a:pPr marL="468313" indent="-4683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50" dirty="0" smtClean="0"/>
              <a:t>No </a:t>
            </a:r>
            <a:r>
              <a:rPr lang="en-US" sz="2250" dirty="0"/>
              <a:t>you without metals</a:t>
            </a:r>
          </a:p>
          <a:p>
            <a:pPr marL="468313" indent="-4683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50" dirty="0"/>
              <a:t>Without metals you probably would not exist. You certainly would </a:t>
            </a:r>
            <a:r>
              <a:rPr lang="en-US" sz="2250" dirty="0" smtClean="0"/>
              <a:t>not be </a:t>
            </a:r>
            <a:r>
              <a:rPr lang="en-US" sz="2250" dirty="0"/>
              <a:t>reading this book. The world would not have nearly 7 billion people.</a:t>
            </a:r>
          </a:p>
          <a:p>
            <a:pPr marL="468313" indent="-4683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50" dirty="0"/>
              <a:t>Our human history has been shaped by the discovery of metals. That </a:t>
            </a:r>
            <a:r>
              <a:rPr lang="en-US" sz="2250" dirty="0" smtClean="0"/>
              <a:t>is why </a:t>
            </a:r>
            <a:r>
              <a:rPr lang="en-US" sz="2250" dirty="0"/>
              <a:t>two of our eras are known as the Bronze Age and the Iron Age..</a:t>
            </a:r>
            <a:endParaRPr lang="en-US" sz="225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2120" y="1124744"/>
            <a:ext cx="3241275" cy="3816429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Recycling iron and steel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Time past and present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stands for common era.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It means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period since 1 ad.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bce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stands for before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common era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 It means the same as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bc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 rot="1078849">
            <a:off x="8666976" y="962365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Image result for metals through the ages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1" y="5057305"/>
            <a:ext cx="4248473" cy="161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5310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14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302433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b="1" dirty="0" smtClean="0">
                <a:solidFill>
                  <a:srgbClr val="C00000"/>
                </a:solidFill>
              </a:rPr>
              <a:t>Metals </a:t>
            </a:r>
            <a:r>
              <a:rPr lang="en-US" b="1" dirty="0">
                <a:solidFill>
                  <a:srgbClr val="C00000"/>
                </a:solidFill>
              </a:rPr>
              <a:t>and </a:t>
            </a:r>
            <a:r>
              <a:rPr lang="en-US" b="1" dirty="0" err="1">
                <a:solidFill>
                  <a:srgbClr val="C00000"/>
                </a:solidFill>
              </a:rPr>
              <a:t>civilisation</a:t>
            </a:r>
            <a:endParaRPr lang="en-US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 smtClean="0"/>
              <a:t>200 </a:t>
            </a:r>
            <a:r>
              <a:rPr lang="en-US" dirty="0"/>
              <a:t>000 years </a:t>
            </a:r>
            <a:r>
              <a:rPr lang="en-US" dirty="0" smtClean="0"/>
              <a:t>ago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/>
              <a:t>farming </a:t>
            </a:r>
            <a:r>
              <a:rPr lang="en-US" dirty="0" smtClean="0"/>
              <a:t>starts</a:t>
            </a:r>
            <a:br>
              <a:rPr lang="en-US" dirty="0" smtClean="0"/>
            </a:br>
            <a:r>
              <a:rPr lang="en-US" dirty="0"/>
              <a:t>around </a:t>
            </a:r>
            <a:r>
              <a:rPr lang="en-US" dirty="0" smtClean="0"/>
              <a:t>here	8000 </a:t>
            </a:r>
            <a:r>
              <a:rPr lang="en-US" dirty="0"/>
              <a:t>BCE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endParaRPr lang="en-US" dirty="0"/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endParaRPr lang="en-US" dirty="0"/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/>
              <a:t>gold known </a:t>
            </a:r>
            <a:r>
              <a:rPr lang="en-US" dirty="0" smtClean="0"/>
              <a:t>	6000 </a:t>
            </a:r>
            <a:r>
              <a:rPr lang="en-US" dirty="0"/>
              <a:t>BCE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endParaRPr lang="en-US" dirty="0" smtClean="0"/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 smtClean="0"/>
              <a:t>copper </a:t>
            </a:r>
            <a:r>
              <a:rPr lang="en-US" dirty="0"/>
              <a:t>and </a:t>
            </a:r>
            <a:r>
              <a:rPr lang="en-US" dirty="0" smtClean="0"/>
              <a:t>silver</a:t>
            </a:r>
            <a:endParaRPr lang="en-US" dirty="0"/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 smtClean="0"/>
              <a:t>known	</a:t>
            </a:r>
            <a:r>
              <a:rPr lang="en-US" dirty="0"/>
              <a:t>4000 BCE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endParaRPr lang="en-US" dirty="0" smtClean="0"/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 smtClean="0"/>
              <a:t>tin </a:t>
            </a:r>
            <a:r>
              <a:rPr lang="en-US" dirty="0"/>
              <a:t>and lead </a:t>
            </a:r>
            <a:r>
              <a:rPr lang="en-US" dirty="0" smtClean="0"/>
              <a:t>	3500 </a:t>
            </a:r>
            <a:r>
              <a:rPr lang="en-US" dirty="0"/>
              <a:t>BCE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/>
              <a:t>known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iron </a:t>
            </a:r>
            <a:r>
              <a:rPr lang="en-US" dirty="0"/>
              <a:t>began to </a:t>
            </a:r>
            <a:r>
              <a:rPr lang="en-US" dirty="0" smtClean="0"/>
              <a:t>	1500 BCE</a:t>
            </a:r>
            <a:br>
              <a:rPr lang="en-US" dirty="0" smtClean="0"/>
            </a:br>
            <a:r>
              <a:rPr lang="en-US" dirty="0"/>
              <a:t>be used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923928" y="1124744"/>
            <a:ext cx="4896544" cy="230425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Stone Age</a:t>
            </a:r>
          </a:p>
          <a:p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early humans were hunters and gatherers. We had to </a:t>
            </a:r>
            <a:r>
              <a:rPr 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kill and 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chop to get meat and fruit and firewood. We used </a:t>
            </a:r>
            <a:r>
              <a:rPr 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stone and 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bone as tools and weapons.</a:t>
            </a:r>
          </a:p>
          <a:p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Then, about 10 000 years ago, we began to farm. </a:t>
            </a:r>
            <a:r>
              <a:rPr 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Farming started 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Middle East. As it spread, great </a:t>
            </a:r>
            <a:r>
              <a:rPr lang="en-US" sz="15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civilisations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grew 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for example in the valley of the River Indus, </a:t>
            </a: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5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Asia, </a:t>
            </a:r>
            <a:r>
              <a:rPr lang="en-GB" sz="15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around </a:t>
            </a:r>
            <a:r>
              <a:rPr lang="en-GB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9000 years ago.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923928" y="3645024"/>
            <a:ext cx="4896544" cy="230425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Bronze Age</a:t>
            </a:r>
          </a:p>
          <a:p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3500 BCE (over 5000 years ago) copper and tin were known </a:t>
            </a:r>
            <a:r>
              <a:rPr 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but 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much used, since they are quite soft. Then </a:t>
            </a:r>
            <a:r>
              <a:rPr 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someone made 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discovery: mixing molten copper and tin gives a </a:t>
            </a:r>
            <a:r>
              <a:rPr 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 hard 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that can be hammered into different shapes. It was</a:t>
            </a:r>
          </a:p>
          <a:p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alloy </a:t>
            </a:r>
            <a:r>
              <a:rPr lang="en-US" sz="1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bronze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 Bronze Age was here!</a:t>
            </a:r>
          </a:p>
          <a:p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a whole new range of tools could be made, </a:t>
            </a: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15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 farming 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fighting.</a:t>
            </a:r>
            <a:endParaRPr lang="en-GB" sz="15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63888" y="1124744"/>
            <a:ext cx="216024" cy="5472608"/>
          </a:xfrm>
          <a:prstGeom prst="rect">
            <a:avLst/>
          </a:prstGeom>
          <a:gradFill>
            <a:gsLst>
              <a:gs pos="0">
                <a:srgbClr val="C00000"/>
              </a:gs>
              <a:gs pos="36000">
                <a:srgbClr val="FF0000"/>
              </a:gs>
              <a:gs pos="69000">
                <a:srgbClr val="FFC000"/>
              </a:gs>
              <a:gs pos="100000">
                <a:srgbClr val="FFFF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059832" y="1628800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059832" y="2636912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059832" y="3501008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059832" y="4365104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059832" y="4869160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059832" y="5949280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7796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14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302433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b="1" dirty="0" smtClean="0">
                <a:solidFill>
                  <a:srgbClr val="C00000"/>
                </a:solidFill>
              </a:rPr>
              <a:t>Metals </a:t>
            </a:r>
            <a:r>
              <a:rPr lang="en-US" b="1" dirty="0">
                <a:solidFill>
                  <a:srgbClr val="C00000"/>
                </a:solidFill>
              </a:rPr>
              <a:t>and </a:t>
            </a:r>
            <a:r>
              <a:rPr lang="en-US" b="1" dirty="0" err="1">
                <a:solidFill>
                  <a:srgbClr val="C00000"/>
                </a:solidFill>
              </a:rPr>
              <a:t>civilisation</a:t>
            </a:r>
            <a:endParaRPr lang="en-US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just </a:t>
            </a:r>
            <a:r>
              <a:rPr lang="en-US" dirty="0"/>
              <a:t>7 metals </a:t>
            </a:r>
            <a:r>
              <a:rPr lang="en-US" dirty="0" smtClean="0"/>
              <a:t>known</a:t>
            </a:r>
            <a:br>
              <a:rPr lang="en-US" dirty="0" smtClean="0"/>
            </a:br>
            <a:r>
              <a:rPr lang="en-US" dirty="0" smtClean="0"/>
              <a:t>by </a:t>
            </a:r>
            <a:r>
              <a:rPr lang="en-US" dirty="0"/>
              <a:t>1 CE: gold</a:t>
            </a:r>
            <a:r>
              <a:rPr lang="en-US" dirty="0" smtClean="0"/>
              <a:t>,	         1 </a:t>
            </a:r>
            <a:r>
              <a:rPr lang="en-US" dirty="0"/>
              <a:t>CE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 smtClean="0"/>
              <a:t>copper</a:t>
            </a:r>
            <a:r>
              <a:rPr lang="en-US" dirty="0"/>
              <a:t>, </a:t>
            </a:r>
            <a:r>
              <a:rPr lang="en-US" dirty="0" smtClean="0"/>
              <a:t>silver</a:t>
            </a:r>
            <a:r>
              <a:rPr lang="en-US" dirty="0"/>
              <a:t>, lead,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tin</a:t>
            </a:r>
            <a:r>
              <a:rPr lang="en-US" dirty="0"/>
              <a:t>, </a:t>
            </a:r>
            <a:r>
              <a:rPr lang="en-US" dirty="0" smtClean="0"/>
              <a:t>iron, and </a:t>
            </a:r>
            <a:r>
              <a:rPr lang="en-US" dirty="0"/>
              <a:t>mercury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Industrial </a:t>
            </a:r>
            <a:r>
              <a:rPr lang="en-US" dirty="0"/>
              <a:t>Revolution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/>
              <a:t>starts around </a:t>
            </a:r>
            <a:r>
              <a:rPr lang="en-US" dirty="0" smtClean="0"/>
              <a:t>	</a:t>
            </a:r>
            <a:r>
              <a:rPr lang="en-US" dirty="0"/>
              <a:t> </a:t>
            </a:r>
            <a:r>
              <a:rPr lang="en-US" dirty="0" smtClean="0"/>
              <a:t>  1750 </a:t>
            </a:r>
            <a:r>
              <a:rPr lang="en-US" dirty="0"/>
              <a:t>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here</a:t>
            </a:r>
            <a:r>
              <a:rPr lang="en-US" dirty="0"/>
              <a:t>. 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/>
              <a:t>24 metals known 1800 CE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65 </a:t>
            </a:r>
            <a:r>
              <a:rPr lang="en-US" dirty="0"/>
              <a:t>metals known 1900 CE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over </a:t>
            </a:r>
            <a:r>
              <a:rPr lang="en-US" dirty="0"/>
              <a:t>90 metals known 2000 CE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923928" y="1196752"/>
            <a:ext cx="4896544" cy="27363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 Age</a:t>
            </a:r>
          </a:p>
          <a:p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ancestors had no use for iron – until one day, around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2500 years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ago, some got heated up with charcoal (carbon).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Perhaps by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accident, in a hot fire. A soggy mess of impure iron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collected at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bottom of the fire.</a:t>
            </a:r>
          </a:p>
          <a:p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iron was hammered into shape with a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stone. The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a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with vast potential. In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it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led to the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 Revolution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It is still the most widely used metal on the Earth.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923928" y="4457686"/>
            <a:ext cx="4896544" cy="216024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Age</a:t>
            </a:r>
          </a:p>
          <a:p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still depend on iron. But computers now touch every aspect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life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There would be no computing – and no satellites, or TV,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mobile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phones – without hi-tech metals like selenium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titanium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old </a:t>
            </a:r>
            <a:r>
              <a:rPr lang="en-US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favourites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like aluminium and copper.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new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hi-tech uses are being found for these metals and their alloys.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63888" y="1124744"/>
            <a:ext cx="216024" cy="5078313"/>
          </a:xfrm>
          <a:prstGeom prst="rect">
            <a:avLst/>
          </a:prstGeom>
          <a:gradFill>
            <a:gsLst>
              <a:gs pos="0">
                <a:srgbClr val="FFFF00"/>
              </a:gs>
              <a:gs pos="36000">
                <a:schemeClr val="accent5">
                  <a:lumMod val="40000"/>
                  <a:lumOff val="60000"/>
                </a:schemeClr>
              </a:gs>
              <a:gs pos="69000">
                <a:srgbClr val="92D050"/>
              </a:gs>
              <a:gs pos="100000">
                <a:srgbClr val="00B0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059832" y="2132856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059832" y="4077072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059832" y="4581128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059832" y="5733256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411760" y="6280706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smtClean="0"/>
              <a:t>Where next</a:t>
            </a:r>
            <a:endParaRPr lang="en-GB" b="1"/>
          </a:p>
        </p:txBody>
      </p:sp>
    </p:spTree>
    <p:extLst>
      <p:ext uri="{BB962C8B-B14F-4D97-AF65-F5344CB8AC3E}">
        <p14:creationId xmlns:p14="http://schemas.microsoft.com/office/powerpoint/2010/main" val="21118422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14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4294544"/>
            <a:ext cx="871296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sz="1700" b="1" dirty="0" smtClean="0">
                <a:solidFill>
                  <a:srgbClr val="C00000"/>
                </a:solidFill>
              </a:rPr>
              <a:t>The </a:t>
            </a:r>
            <a:r>
              <a:rPr lang="en-US" sz="1700" b="1" dirty="0">
                <a:solidFill>
                  <a:srgbClr val="C00000"/>
                </a:solidFill>
              </a:rPr>
              <a:t>earliest metals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1700" dirty="0"/>
              <a:t>The first metals found were the unreactive ones that exist as </a:t>
            </a:r>
            <a:r>
              <a:rPr lang="en-US" sz="1700" dirty="0" smtClean="0"/>
              <a:t>elements: gold</a:t>
            </a:r>
            <a:r>
              <a:rPr lang="en-US" sz="1700" dirty="0"/>
              <a:t>, copper, and silver. But these were too soft on their own to have </a:t>
            </a:r>
            <a:r>
              <a:rPr lang="en-US" sz="1700" dirty="0" smtClean="0"/>
              <a:t>many uses</a:t>
            </a:r>
            <a:r>
              <a:rPr lang="en-US" sz="1700" dirty="0"/>
              <a:t>, other than for ornaments, jewellery, and coins.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1700" dirty="0"/>
              <a:t>Tin, lead, and iron occur naturally as compounds, so have to be </a:t>
            </a:r>
            <a:r>
              <a:rPr lang="en-US" sz="1700" dirty="0" smtClean="0"/>
              <a:t>extracted by </a:t>
            </a:r>
            <a:r>
              <a:rPr lang="en-US" sz="1700" dirty="0"/>
              <a:t>chemical reactions. It could have </a:t>
            </a:r>
            <a:r>
              <a:rPr lang="en-US" sz="1700" dirty="0" smtClean="0"/>
              <a:t>happened </a:t>
            </a:r>
            <a:r>
              <a:rPr lang="en-US" sz="1700" dirty="0"/>
              <a:t>by accident, at the start.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1700" dirty="0"/>
              <a:t>Some ore could have fallen into a fire where charcoal was burning. Or </a:t>
            </a:r>
            <a:r>
              <a:rPr lang="en-US" sz="1700" dirty="0" smtClean="0"/>
              <a:t>the molten </a:t>
            </a:r>
            <a:r>
              <a:rPr lang="en-US" sz="1700" dirty="0"/>
              <a:t>metals could have appeared from clay being baked in pottery </a:t>
            </a:r>
            <a:r>
              <a:rPr lang="en-US" sz="1700" dirty="0" smtClean="0"/>
              <a:t>kilns, where </a:t>
            </a:r>
            <a:r>
              <a:rPr lang="en-US" sz="1700" dirty="0"/>
              <a:t>the enclosed fires are very hot.</a:t>
            </a:r>
            <a:endParaRPr lang="en-US" sz="17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34" y="1124745"/>
            <a:ext cx="3041522" cy="21166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4724" y="1124746"/>
            <a:ext cx="3058006" cy="21166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9511" y="3318664"/>
            <a:ext cx="4248701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550" dirty="0">
                <a:latin typeface="FrutigerLTStd-Light"/>
              </a:rPr>
              <a:t>The lead ore galena (lead sulfide) was </a:t>
            </a:r>
            <a:r>
              <a:rPr lang="en-US" sz="1550" dirty="0" smtClean="0">
                <a:latin typeface="FrutigerLTStd-Light"/>
              </a:rPr>
              <a:t> used </a:t>
            </a:r>
            <a:r>
              <a:rPr lang="en-US" sz="1550" dirty="0">
                <a:latin typeface="FrutigerLTStd-Light"/>
              </a:rPr>
              <a:t>as eye </a:t>
            </a:r>
            <a:r>
              <a:rPr lang="en-US" sz="1550" dirty="0" smtClean="0">
                <a:latin typeface="FrutigerLTStd-Light"/>
              </a:rPr>
              <a:t>make-up in </a:t>
            </a:r>
            <a:r>
              <a:rPr lang="en-US" sz="1550" dirty="0">
                <a:latin typeface="FrutigerLTStd-Light"/>
              </a:rPr>
              <a:t>ancient </a:t>
            </a:r>
            <a:r>
              <a:rPr lang="en-US" sz="1550" dirty="0" smtClean="0">
                <a:latin typeface="FrutigerLTStd-Light"/>
              </a:rPr>
              <a:t>Egypt. Lead </a:t>
            </a:r>
            <a:r>
              <a:rPr lang="en-US" sz="1550" dirty="0">
                <a:latin typeface="FrutigerLTStd-Light"/>
              </a:rPr>
              <a:t>was probably produced by </a:t>
            </a:r>
            <a:r>
              <a:rPr lang="en-US" sz="1550" dirty="0" smtClean="0">
                <a:latin typeface="FrutigerLTStd-Light"/>
              </a:rPr>
              <a:t>heating </a:t>
            </a:r>
            <a:r>
              <a:rPr lang="en-GB" sz="1550" dirty="0" smtClean="0">
                <a:latin typeface="FrutigerLTStd-Light"/>
              </a:rPr>
              <a:t>galena </a:t>
            </a:r>
            <a:r>
              <a:rPr lang="en-GB" sz="1550" dirty="0">
                <a:latin typeface="FrutigerLTStd-Light"/>
              </a:rPr>
              <a:t>in an open fire.</a:t>
            </a:r>
            <a:endParaRPr lang="en-GB" sz="1550" dirty="0"/>
          </a:p>
        </p:txBody>
      </p:sp>
      <p:sp>
        <p:nvSpPr>
          <p:cNvPr id="16" name="Rectangle 15"/>
          <p:cNvSpPr/>
          <p:nvPr/>
        </p:nvSpPr>
        <p:spPr>
          <a:xfrm>
            <a:off x="4572000" y="3318664"/>
            <a:ext cx="432048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550" dirty="0">
                <a:latin typeface="FrutigerLTStd-Light"/>
              </a:rPr>
              <a:t>A modern use of metals: this x-ray shows a replacement </a:t>
            </a:r>
            <a:r>
              <a:rPr lang="en-US" sz="1550" dirty="0" smtClean="0">
                <a:latin typeface="FrutigerLTStd-Light"/>
              </a:rPr>
              <a:t>hip joint </a:t>
            </a:r>
            <a:r>
              <a:rPr lang="en-US" sz="1550" dirty="0">
                <a:latin typeface="FrutigerLTStd-Light"/>
              </a:rPr>
              <a:t>made from titanium. Titanium is suitable since it is </a:t>
            </a:r>
            <a:r>
              <a:rPr lang="en-US" sz="1550" dirty="0" smtClean="0">
                <a:latin typeface="FrutigerLTStd-Light"/>
              </a:rPr>
              <a:t>strong, light</a:t>
            </a:r>
            <a:r>
              <a:rPr lang="en-US" sz="1550" dirty="0">
                <a:latin typeface="FrutigerLTStd-Light"/>
              </a:rPr>
              <a:t>, non-toxic, and does not corrode.</a:t>
            </a:r>
            <a:endParaRPr lang="en-GB" sz="1550" dirty="0"/>
          </a:p>
        </p:txBody>
      </p:sp>
    </p:spTree>
    <p:extLst>
      <p:ext uri="{BB962C8B-B14F-4D97-AF65-F5344CB8AC3E}">
        <p14:creationId xmlns:p14="http://schemas.microsoft.com/office/powerpoint/2010/main" val="22122238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14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4744"/>
            <a:ext cx="6120679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sz="2300" b="1" dirty="0" smtClean="0">
                <a:solidFill>
                  <a:srgbClr val="C00000"/>
                </a:solidFill>
              </a:rPr>
              <a:t>The </a:t>
            </a:r>
            <a:r>
              <a:rPr lang="en-US" sz="2300" b="1" dirty="0">
                <a:solidFill>
                  <a:srgbClr val="C00000"/>
                </a:solidFill>
              </a:rPr>
              <a:t>earliest metals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2300" dirty="0"/>
              <a:t>The first metals found were the unreactive ones that exist as </a:t>
            </a:r>
            <a:r>
              <a:rPr lang="en-US" sz="2300" dirty="0" smtClean="0"/>
              <a:t>elements: gold</a:t>
            </a:r>
            <a:r>
              <a:rPr lang="en-US" sz="2300" dirty="0"/>
              <a:t>, copper, and silver. But these were too soft on their own to have </a:t>
            </a:r>
            <a:r>
              <a:rPr lang="en-US" sz="2300" dirty="0" smtClean="0"/>
              <a:t>many uses</a:t>
            </a:r>
            <a:r>
              <a:rPr lang="en-US" sz="2300" dirty="0"/>
              <a:t>, other than for ornaments, jewellery, and coins.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2300" dirty="0"/>
              <a:t>Tin, lead, and iron occur naturally as compounds, so have to be </a:t>
            </a:r>
            <a:r>
              <a:rPr lang="en-US" sz="2300" dirty="0" smtClean="0"/>
              <a:t>extracted by </a:t>
            </a:r>
            <a:r>
              <a:rPr lang="en-US" sz="2300" dirty="0"/>
              <a:t>chemical reactions. It could have happened by accident, at the start.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2300" dirty="0"/>
              <a:t>Some ore could have fallen into a fire where charcoal was burning. Or </a:t>
            </a:r>
            <a:r>
              <a:rPr lang="en-US" sz="2300" dirty="0" smtClean="0"/>
              <a:t>the molten </a:t>
            </a:r>
            <a:r>
              <a:rPr lang="en-US" sz="2300" dirty="0"/>
              <a:t>metals could have appeared from clay being baked in pottery </a:t>
            </a:r>
            <a:r>
              <a:rPr lang="en-US" sz="2300" dirty="0" smtClean="0"/>
              <a:t>kilns, where </a:t>
            </a:r>
            <a:r>
              <a:rPr lang="en-US" sz="2300" dirty="0"/>
              <a:t>the enclosed fires are very hot</a:t>
            </a:r>
            <a:r>
              <a:rPr lang="en-US" sz="2300" dirty="0" smtClean="0"/>
              <a:t>.</a:t>
            </a:r>
            <a:endParaRPr lang="en-US" sz="23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44093" y="3356992"/>
            <a:ext cx="24485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This gold collar is around 3000 </a:t>
            </a:r>
            <a:r>
              <a:rPr lang="en-US" sz="1600" dirty="0" smtClean="0">
                <a:latin typeface="FrutigerLTStd-Light"/>
              </a:rPr>
              <a:t>years old</a:t>
            </a:r>
            <a:r>
              <a:rPr lang="en-US" sz="1600" dirty="0">
                <a:latin typeface="FrutigerLTStd-Light"/>
              </a:rPr>
              <a:t>. It was found in Ireland.</a:t>
            </a:r>
            <a:endParaRPr lang="en-GB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093" y="1124744"/>
            <a:ext cx="2448501" cy="2180563"/>
          </a:xfrm>
          <a:prstGeom prst="rect">
            <a:avLst/>
          </a:prstGeom>
        </p:spPr>
      </p:pic>
      <p:pic>
        <p:nvPicPr>
          <p:cNvPr id="5122" name="Picture 2" descr="Image result for early gold objec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423594" y="4200362"/>
            <a:ext cx="2489498" cy="244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437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14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4744"/>
            <a:ext cx="583264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sz="2400" b="1" dirty="0" smtClean="0">
                <a:solidFill>
                  <a:srgbClr val="C00000"/>
                </a:solidFill>
              </a:rPr>
              <a:t>The </a:t>
            </a:r>
            <a:r>
              <a:rPr lang="en-US" sz="2400" b="1" dirty="0">
                <a:solidFill>
                  <a:srgbClr val="C00000"/>
                </a:solidFill>
              </a:rPr>
              <a:t>invention of electrolysis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2400" dirty="0"/>
              <a:t>By 250 years ago, only 24 metals were known: those found naturally </a:t>
            </a:r>
            <a:r>
              <a:rPr lang="en-US" sz="2400" dirty="0" smtClean="0"/>
              <a:t>as elements</a:t>
            </a:r>
            <a:r>
              <a:rPr lang="en-US" sz="2400" dirty="0"/>
              <a:t>, plus others that could be extracted easily in a furnace, </a:t>
            </a:r>
            <a:r>
              <a:rPr lang="en-US" sz="2400" dirty="0" smtClean="0"/>
              <a:t>using carbon</a:t>
            </a:r>
            <a:r>
              <a:rPr lang="en-US" sz="2400" dirty="0"/>
              <a:t>. Nobody had set eyes on sodium or magnesium, for example.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2400" dirty="0"/>
              <a:t>Then in 1800, the first ever electrolysis was carried out (of water</a:t>
            </a:r>
            <a:r>
              <a:rPr lang="en-US" sz="2400" dirty="0" smtClean="0"/>
              <a:t>). The </a:t>
            </a:r>
            <a:r>
              <a:rPr lang="en-US" sz="2400" dirty="0"/>
              <a:t>scientist Humphry Davy heard about it, and tried it out on </a:t>
            </a:r>
            <a:r>
              <a:rPr lang="en-US" sz="2400" dirty="0" smtClean="0"/>
              <a:t>molten compounds </a:t>
            </a:r>
            <a:r>
              <a:rPr lang="en-US" sz="2400" dirty="0"/>
              <a:t>– with amazing results! He discovered potassium and </a:t>
            </a:r>
            <a:r>
              <a:rPr lang="en-US" sz="2400" dirty="0" smtClean="0"/>
              <a:t>sodium in </a:t>
            </a:r>
            <a:r>
              <a:rPr lang="en-US" sz="2400" dirty="0"/>
              <a:t>1807, and magnesium, calcium, strontium, and barium in 1808.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12161" y="4509120"/>
            <a:ext cx="28083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Humphry Davy died at 52, of </a:t>
            </a:r>
            <a:r>
              <a:rPr lang="en-US" sz="2000" dirty="0" smtClean="0">
                <a:latin typeface="FrutigerLTStd-Light"/>
              </a:rPr>
              <a:t>an illness </a:t>
            </a:r>
            <a:r>
              <a:rPr lang="en-US" sz="2000" dirty="0">
                <a:latin typeface="FrutigerLTStd-Light"/>
              </a:rPr>
              <a:t>probably caused by </a:t>
            </a:r>
            <a:r>
              <a:rPr lang="en-US" sz="2000" dirty="0" smtClean="0">
                <a:latin typeface="FrutigerLTStd-Light"/>
              </a:rPr>
              <a:t>harmful </a:t>
            </a:r>
            <a:r>
              <a:rPr lang="en-US" sz="2000" dirty="0" err="1" smtClean="0">
                <a:latin typeface="FrutigerLTStd-Light"/>
              </a:rPr>
              <a:t>vapours</a:t>
            </a:r>
            <a:r>
              <a:rPr lang="en-US" sz="2000" dirty="0" smtClean="0">
                <a:latin typeface="FrutigerLTStd-Light"/>
              </a:rPr>
              <a:t> </a:t>
            </a:r>
            <a:r>
              <a:rPr lang="en-US" sz="2000" dirty="0">
                <a:latin typeface="FrutigerLTStd-Light"/>
              </a:rPr>
              <a:t>from electrolysis. Beware!</a:t>
            </a:r>
            <a:endParaRPr lang="en-GB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1142950"/>
            <a:ext cx="2863908" cy="332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4575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14 – Steels and Steel-Making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4744"/>
            <a:ext cx="6480719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sz="2050" b="1" dirty="0" smtClean="0">
                <a:solidFill>
                  <a:srgbClr val="C00000"/>
                </a:solidFill>
              </a:rPr>
              <a:t>The </a:t>
            </a:r>
            <a:r>
              <a:rPr lang="en-US" sz="2050" b="1" dirty="0">
                <a:solidFill>
                  <a:srgbClr val="C00000"/>
                </a:solidFill>
              </a:rPr>
              <a:t>discovery of aluminium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2050" dirty="0"/>
              <a:t>Aluminium is the most common metal in the Earth’s crust. But it was </a:t>
            </a:r>
            <a:r>
              <a:rPr lang="en-US" sz="2050" dirty="0" smtClean="0"/>
              <a:t>not extracted </a:t>
            </a:r>
            <a:r>
              <a:rPr lang="en-US" sz="2050" dirty="0"/>
              <a:t>until 1825, when aluminium chloride and potassium </a:t>
            </a:r>
            <a:r>
              <a:rPr lang="en-US" sz="2050" dirty="0" smtClean="0"/>
              <a:t>were heated </a:t>
            </a:r>
            <a:r>
              <a:rPr lang="en-US" sz="2050" dirty="0"/>
              <a:t>together. (Potassium, being more reactive, displaces </a:t>
            </a:r>
            <a:r>
              <a:rPr lang="en-US" sz="2050" dirty="0" smtClean="0"/>
              <a:t>aluminium from </a:t>
            </a:r>
            <a:r>
              <a:rPr lang="en-US" sz="2050" dirty="0"/>
              <a:t>its compounds.)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2050" dirty="0"/>
              <a:t>Only small amounts of aluminium could be extracted this way. So </a:t>
            </a:r>
            <a:r>
              <a:rPr lang="en-US" sz="2050" dirty="0" smtClean="0"/>
              <a:t>it became </a:t>
            </a:r>
            <a:r>
              <a:rPr lang="en-US" sz="2050" dirty="0"/>
              <a:t>more valuable than gold! Then in 1886, the way to extract it </a:t>
            </a:r>
            <a:r>
              <a:rPr lang="en-US" sz="2050" dirty="0" smtClean="0"/>
              <a:t>by electrolysis</a:t>
            </a:r>
            <a:r>
              <a:rPr lang="en-US" sz="2050" dirty="0"/>
              <a:t>, using cryolite, was developed. Aluminium had arrived.</a:t>
            </a:r>
          </a:p>
          <a:p>
            <a:pPr>
              <a:buClr>
                <a:srgbClr val="0070C0"/>
              </a:buClr>
              <a:tabLst>
                <a:tab pos="1708150" algn="l"/>
              </a:tabLst>
            </a:pPr>
            <a:r>
              <a:rPr lang="en-US" sz="2050" b="1" dirty="0">
                <a:solidFill>
                  <a:srgbClr val="C00000"/>
                </a:solidFill>
              </a:rPr>
              <a:t>Any more metals to find?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708150" algn="l"/>
              </a:tabLst>
            </a:pPr>
            <a:r>
              <a:rPr lang="en-US" sz="2050" dirty="0"/>
              <a:t>We know about all the metals in the Earth’s crust by now. However, </a:t>
            </a:r>
            <a:r>
              <a:rPr lang="en-US" sz="2050" dirty="0" smtClean="0"/>
              <a:t>new metals </a:t>
            </a:r>
            <a:r>
              <a:rPr lang="en-US" sz="2050" dirty="0"/>
              <a:t>are still being discovered. But they are artificial elements, made </a:t>
            </a:r>
            <a:r>
              <a:rPr lang="en-US" sz="2050" dirty="0" smtClean="0"/>
              <a:t>in labs</a:t>
            </a:r>
            <a:r>
              <a:rPr lang="en-US" sz="2050" dirty="0"/>
              <a:t>, and radioactive. They usually break down very </a:t>
            </a:r>
            <a:r>
              <a:rPr lang="en-US" sz="2050" dirty="0" err="1"/>
              <a:t>very</a:t>
            </a:r>
            <a:r>
              <a:rPr lang="en-US" sz="2050" dirty="0"/>
              <a:t> fast.</a:t>
            </a:r>
            <a:endParaRPr lang="en-US" sz="205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Image result for Alumini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60232" y="1124744"/>
            <a:ext cx="2232248" cy="161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Alumini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60232" y="3068534"/>
            <a:ext cx="2232248" cy="154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mage result for Alumini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95" r="17041"/>
          <a:stretch/>
        </p:blipFill>
        <p:spPr bwMode="auto">
          <a:xfrm>
            <a:off x="6799008" y="4797152"/>
            <a:ext cx="209347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2401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8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1650" b="1" dirty="0" smtClean="0"/>
              <a:t>Core curriculum - </a:t>
            </a:r>
            <a:r>
              <a:rPr lang="en-US" sz="1650" dirty="0" smtClean="0"/>
              <a:t>Make </a:t>
            </a:r>
            <a:r>
              <a:rPr lang="en-US" sz="1650" dirty="0"/>
              <a:t>sure you can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name </a:t>
            </a:r>
            <a:r>
              <a:rPr lang="en-US" sz="1650" dirty="0"/>
              <a:t>the two most common metals in </a:t>
            </a:r>
            <a:r>
              <a:rPr lang="en-US" sz="1650" dirty="0" smtClean="0"/>
              <a:t>the Earth’s </a:t>
            </a:r>
            <a:r>
              <a:rPr lang="en-US" sz="1650" dirty="0"/>
              <a:t>crust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explain </a:t>
            </a:r>
            <a:r>
              <a:rPr lang="en-US" sz="1650" dirty="0"/>
              <a:t>what an ore is, and name the main </a:t>
            </a:r>
            <a:r>
              <a:rPr lang="en-US" sz="1650" dirty="0" smtClean="0"/>
              <a:t>ores of </a:t>
            </a:r>
            <a:r>
              <a:rPr lang="en-US" sz="1650" dirty="0"/>
              <a:t>aluminium and iron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explain </a:t>
            </a:r>
            <a:r>
              <a:rPr lang="en-US" sz="1650" dirty="0"/>
              <a:t>what extracting a metal means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say </a:t>
            </a:r>
            <a:r>
              <a:rPr lang="en-US" sz="1650" dirty="0"/>
              <a:t>how the method used to extract a </a:t>
            </a:r>
            <a:r>
              <a:rPr lang="en-US" sz="1650" dirty="0" smtClean="0"/>
              <a:t>metal depends </a:t>
            </a:r>
            <a:r>
              <a:rPr lang="en-US" sz="1650" dirty="0"/>
              <a:t>on the reactivity of the metal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explain </a:t>
            </a:r>
            <a:r>
              <a:rPr lang="en-US" sz="1650" dirty="0"/>
              <a:t>why electrolysis is needed to extract </a:t>
            </a:r>
            <a:r>
              <a:rPr lang="en-US" sz="1650" dirty="0" smtClean="0"/>
              <a:t>some metals</a:t>
            </a:r>
            <a:r>
              <a:rPr lang="en-US" sz="1650" dirty="0"/>
              <a:t>, and name at least two of them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for </a:t>
            </a:r>
            <a:r>
              <a:rPr lang="en-US" sz="1650" dirty="0"/>
              <a:t>the extraction of iron in the blast furnace: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650" dirty="0"/>
              <a:t>	</a:t>
            </a:r>
            <a:r>
              <a:rPr lang="en-US" sz="1650" dirty="0" smtClean="0"/>
              <a:t>– </a:t>
            </a:r>
            <a:r>
              <a:rPr lang="en-US" sz="1650" dirty="0"/>
              <a:t>name the raw materials and explain the </a:t>
            </a:r>
            <a:r>
              <a:rPr lang="en-US" sz="1650" dirty="0" smtClean="0"/>
              <a:t>purpose of each</a:t>
            </a:r>
            <a:br>
              <a:rPr lang="en-US" sz="1650" dirty="0" smtClean="0"/>
            </a:br>
            <a:r>
              <a:rPr lang="en-US" sz="1650" dirty="0" smtClean="0"/>
              <a:t>	– </a:t>
            </a:r>
            <a:r>
              <a:rPr lang="en-US" sz="1650" dirty="0"/>
              <a:t>draw a labelled sketch of the blast furnace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650" dirty="0" smtClean="0"/>
              <a:t>	– </a:t>
            </a:r>
            <a:r>
              <a:rPr lang="en-US" sz="1650" dirty="0"/>
              <a:t>give word equations for the reactions </a:t>
            </a:r>
            <a:r>
              <a:rPr lang="en-US" sz="1650" dirty="0" smtClean="0"/>
              <a:t>that take </a:t>
            </a:r>
            <a:r>
              <a:rPr lang="en-US" sz="1650" dirty="0"/>
              <a:t>place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650" dirty="0" smtClean="0"/>
              <a:t>	– </a:t>
            </a:r>
            <a:r>
              <a:rPr lang="en-US" sz="1650" dirty="0"/>
              <a:t>give uses for the waste products that form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650" dirty="0" smtClean="0"/>
              <a:t>	– </a:t>
            </a:r>
            <a:r>
              <a:rPr lang="en-US" sz="1650" dirty="0"/>
              <a:t>name two impurities present in the molten iron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650" dirty="0" smtClean="0"/>
              <a:t>give </a:t>
            </a:r>
            <a:r>
              <a:rPr lang="en-US" sz="1650" dirty="0"/>
              <a:t>at least two uses of aluminium, and state </a:t>
            </a:r>
            <a:r>
              <a:rPr lang="en-US" sz="1650" dirty="0" smtClean="0"/>
              <a:t>the properties </a:t>
            </a:r>
            <a:r>
              <a:rPr lang="en-US" sz="1650" dirty="0"/>
              <a:t>that make it suitable for those uses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650" dirty="0" smtClean="0"/>
              <a:t>explain </a:t>
            </a:r>
            <a:r>
              <a:rPr lang="en-US" sz="1650" dirty="0"/>
              <a:t>what alloys are, and draw a diagram </a:t>
            </a:r>
            <a:r>
              <a:rPr lang="en-US" sz="1650" dirty="0" smtClean="0"/>
              <a:t>to show </a:t>
            </a:r>
            <a:r>
              <a:rPr lang="en-US" sz="1650" dirty="0"/>
              <a:t>the structure of an alloy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650" dirty="0" smtClean="0"/>
              <a:t>explain </a:t>
            </a:r>
            <a:r>
              <a:rPr lang="en-US" sz="1650" dirty="0"/>
              <a:t>why an alloy is usually harder and </a:t>
            </a:r>
            <a:r>
              <a:rPr lang="en-US" sz="1650" dirty="0" smtClean="0"/>
              <a:t>stronger than </a:t>
            </a:r>
            <a:r>
              <a:rPr lang="en-US" sz="1650" dirty="0"/>
              <a:t>the original metal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650" dirty="0" smtClean="0"/>
              <a:t>explain </a:t>
            </a:r>
            <a:r>
              <a:rPr lang="en-US" sz="1650" dirty="0"/>
              <a:t>what brass is, </a:t>
            </a:r>
            <a:r>
              <a:rPr lang="en-US" sz="1650" dirty="0" err="1" smtClean="0"/>
              <a:t>anda</a:t>
            </a:r>
            <a:r>
              <a:rPr lang="en-US" sz="1650" dirty="0" smtClean="0"/>
              <a:t> </a:t>
            </a:r>
            <a:r>
              <a:rPr lang="en-US" sz="1650" dirty="0"/>
              <a:t>say what it is used for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650" dirty="0" smtClean="0"/>
              <a:t>describe </a:t>
            </a:r>
            <a:r>
              <a:rPr lang="en-US" sz="1650" dirty="0"/>
              <a:t>how iron from the blast furnace is </a:t>
            </a:r>
            <a:r>
              <a:rPr lang="en-US" sz="1650" dirty="0" smtClean="0"/>
              <a:t>turned into </a:t>
            </a:r>
            <a:r>
              <a:rPr lang="en-US" sz="1650" dirty="0"/>
              <a:t>steels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650" dirty="0" smtClean="0"/>
              <a:t>say </a:t>
            </a:r>
            <a:r>
              <a:rPr lang="en-US" sz="1650" dirty="0"/>
              <a:t>what is in this alloy, and what it is used for: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650" dirty="0" smtClean="0"/>
              <a:t>	– </a:t>
            </a:r>
            <a:r>
              <a:rPr lang="en-US" sz="1650" dirty="0"/>
              <a:t>mild steel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650" dirty="0" smtClean="0"/>
              <a:t>	– </a:t>
            </a:r>
            <a:r>
              <a:rPr lang="en-US" sz="1650" dirty="0"/>
              <a:t>stainless steel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 – Revision Checklist - Core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8350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8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3600" b="1" dirty="0" smtClean="0"/>
              <a:t>Extended curriculum - </a:t>
            </a:r>
            <a:r>
              <a:rPr lang="en-US" sz="3600" dirty="0" smtClean="0"/>
              <a:t>Make </a:t>
            </a:r>
            <a:r>
              <a:rPr lang="en-US" sz="3600" dirty="0"/>
              <a:t>sure you can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3600" dirty="0"/>
              <a:t>describe the extraction of zinc from zinc blende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3600" dirty="0" smtClean="0"/>
              <a:t>describe </a:t>
            </a:r>
            <a:r>
              <a:rPr lang="en-US" sz="3600" dirty="0"/>
              <a:t>the extraction of aluminium </a:t>
            </a:r>
            <a:r>
              <a:rPr lang="en-US" sz="3600" dirty="0" smtClean="0"/>
              <a:t>from aluminium </a:t>
            </a:r>
            <a:r>
              <a:rPr lang="en-US" sz="3600" dirty="0"/>
              <a:t>oxide, with the help of </a:t>
            </a:r>
            <a:r>
              <a:rPr lang="en-US" sz="3600" dirty="0" smtClean="0"/>
              <a:t>cryolite (you </a:t>
            </a:r>
            <a:r>
              <a:rPr lang="en-US" sz="3600" dirty="0"/>
              <a:t>will not be asked to draw the electrolysis cell)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3600" dirty="0" smtClean="0"/>
              <a:t>give </a:t>
            </a:r>
            <a:r>
              <a:rPr lang="en-US" sz="3600" dirty="0"/>
              <a:t>uses for copper and zinc, and state </a:t>
            </a:r>
            <a:r>
              <a:rPr lang="en-US" sz="3600" dirty="0" smtClean="0"/>
              <a:t>the properties </a:t>
            </a:r>
            <a:r>
              <a:rPr lang="en-US" sz="3600" dirty="0"/>
              <a:t>that lead to those uses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14 – Revision Checklist - Extended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9241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14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59984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/>
              <a:tabLst>
                <a:tab pos="896938" algn="l"/>
                <a:tab pos="2967038" algn="l"/>
              </a:tabLst>
            </a:pPr>
            <a:r>
              <a:rPr lang="en-US" sz="1870" dirty="0" smtClean="0"/>
              <a:t>This </a:t>
            </a:r>
            <a:r>
              <a:rPr lang="en-US" sz="1870" dirty="0"/>
              <a:t>table gives information about the </a:t>
            </a:r>
            <a:r>
              <a:rPr lang="en-US" sz="1870" dirty="0" smtClean="0"/>
              <a:t>extraction of </a:t>
            </a:r>
            <a:r>
              <a:rPr lang="en-US" sz="1870" dirty="0"/>
              <a:t>three different metals from their main </a:t>
            </a:r>
            <a:r>
              <a:rPr lang="en-US" sz="1870" dirty="0" smtClean="0"/>
              <a:t>ores:</a:t>
            </a:r>
          </a:p>
          <a:p>
            <a:pPr marL="361950" indent="-3619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1870" dirty="0" smtClean="0"/>
              <a:t>Give:</a:t>
            </a:r>
            <a:br>
              <a:rPr lang="en-US" sz="1870" dirty="0" smtClean="0"/>
            </a:br>
            <a:r>
              <a:rPr lang="en-US" sz="1870" b="1" dirty="0" smtClean="0"/>
              <a:t>i</a:t>
            </a:r>
            <a:r>
              <a:rPr lang="en-US" sz="1870" dirty="0" smtClean="0"/>
              <a:t> </a:t>
            </a:r>
            <a:r>
              <a:rPr lang="en-US" sz="1870" dirty="0"/>
              <a:t>the chemical name of each </a:t>
            </a:r>
            <a:r>
              <a:rPr lang="en-US" sz="1870" dirty="0" smtClean="0"/>
              <a:t/>
            </a:r>
            <a:br>
              <a:rPr lang="en-US" sz="1870" dirty="0" smtClean="0"/>
            </a:br>
            <a:r>
              <a:rPr lang="en-US" sz="1870" dirty="0" smtClean="0"/>
              <a:t>compound shown</a:t>
            </a:r>
            <a:br>
              <a:rPr lang="en-US" sz="1870" dirty="0" smtClean="0"/>
            </a:br>
            <a:r>
              <a:rPr lang="en-US" sz="1870" b="1" dirty="0" smtClean="0"/>
              <a:t>ii</a:t>
            </a:r>
            <a:r>
              <a:rPr lang="en-US" sz="1870" dirty="0" smtClean="0"/>
              <a:t> </a:t>
            </a:r>
            <a:r>
              <a:rPr lang="en-US" sz="1870" dirty="0"/>
              <a:t>the common names for the </a:t>
            </a:r>
            <a:r>
              <a:rPr lang="en-US" sz="1870" dirty="0" smtClean="0"/>
              <a:t/>
            </a:r>
            <a:br>
              <a:rPr lang="en-US" sz="1870" dirty="0" smtClean="0"/>
            </a:br>
            <a:r>
              <a:rPr lang="en-US" sz="1870" dirty="0" smtClean="0"/>
              <a:t>three </a:t>
            </a:r>
            <a:r>
              <a:rPr lang="en-US" sz="1870" dirty="0"/>
              <a:t>ores</a:t>
            </a:r>
          </a:p>
          <a:p>
            <a:pPr marL="361950" indent="-3619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1870" dirty="0" smtClean="0"/>
              <a:t>Arrange </a:t>
            </a:r>
            <a:r>
              <a:rPr lang="en-US" sz="1870" dirty="0"/>
              <a:t>the three metals in </a:t>
            </a:r>
            <a:r>
              <a:rPr lang="en-US" sz="1870" dirty="0" smtClean="0"/>
              <a:t/>
            </a:r>
            <a:br>
              <a:rPr lang="en-US" sz="1870" dirty="0" smtClean="0"/>
            </a:br>
            <a:r>
              <a:rPr lang="en-US" sz="1870" dirty="0" smtClean="0"/>
              <a:t>order </a:t>
            </a:r>
            <a:r>
              <a:rPr lang="en-US" sz="1870" dirty="0"/>
              <a:t>of reactivity.</a:t>
            </a:r>
          </a:p>
          <a:p>
            <a:pPr marL="361950" indent="-3619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1870" b="1" dirty="0" smtClean="0"/>
              <a:t>i</a:t>
            </a:r>
            <a:r>
              <a:rPr lang="en-US" sz="1870" dirty="0" smtClean="0"/>
              <a:t> </a:t>
            </a:r>
            <a:r>
              <a:rPr lang="en-US" sz="1870" dirty="0"/>
              <a:t>How are the two more reactive </a:t>
            </a:r>
            <a:r>
              <a:rPr lang="en-US" sz="1870" dirty="0" smtClean="0"/>
              <a:t>metals extracted </a:t>
            </a:r>
            <a:r>
              <a:rPr lang="en-US" sz="1870" dirty="0"/>
              <a:t>from their </a:t>
            </a:r>
            <a:r>
              <a:rPr lang="en-US" sz="1870" dirty="0" smtClean="0"/>
              <a:t>ores?</a:t>
            </a:r>
            <a:br>
              <a:rPr lang="en-US" sz="1870" dirty="0" smtClean="0"/>
            </a:br>
            <a:r>
              <a:rPr lang="en-US" sz="1870" b="1" dirty="0" smtClean="0"/>
              <a:t>ii</a:t>
            </a:r>
            <a:r>
              <a:rPr lang="en-US" sz="1870" dirty="0" smtClean="0"/>
              <a:t> </a:t>
            </a:r>
            <a:r>
              <a:rPr lang="en-US" sz="1870" dirty="0"/>
              <a:t>Explain why this is a reduction of the ores.</a:t>
            </a:r>
          </a:p>
          <a:p>
            <a:pPr marL="361950" indent="-3619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1870" b="1" dirty="0" smtClean="0"/>
              <a:t>i</a:t>
            </a:r>
            <a:r>
              <a:rPr lang="en-US" sz="1870" dirty="0" smtClean="0"/>
              <a:t> </a:t>
            </a:r>
            <a:r>
              <a:rPr lang="en-US" sz="1870" dirty="0"/>
              <a:t>How is the least reactive metal </a:t>
            </a:r>
            <a:r>
              <a:rPr lang="en-US" sz="1870" dirty="0" smtClean="0"/>
              <a:t>extracted from </a:t>
            </a:r>
            <a:r>
              <a:rPr lang="en-US" sz="1870" dirty="0"/>
              <a:t>its </a:t>
            </a:r>
            <a:r>
              <a:rPr lang="en-US" sz="1870" dirty="0" smtClean="0"/>
              <a:t>ore?</a:t>
            </a:r>
            <a:br>
              <a:rPr lang="en-US" sz="1870" dirty="0" smtClean="0"/>
            </a:br>
            <a:r>
              <a:rPr lang="en-US" sz="1870" b="1" dirty="0" smtClean="0"/>
              <a:t>ii</a:t>
            </a:r>
            <a:r>
              <a:rPr lang="en-US" sz="1870" dirty="0" smtClean="0"/>
              <a:t> </a:t>
            </a:r>
            <a:r>
              <a:rPr lang="en-US" sz="1870" dirty="0"/>
              <a:t>Explain why this is a reduction of the </a:t>
            </a:r>
            <a:r>
              <a:rPr lang="en-US" sz="1870" dirty="0" smtClean="0"/>
              <a:t>ore.</a:t>
            </a:r>
            <a:br>
              <a:rPr lang="en-US" sz="1870" dirty="0" smtClean="0"/>
            </a:br>
            <a:r>
              <a:rPr lang="en-US" sz="1870" b="1" dirty="0" smtClean="0"/>
              <a:t>iii</a:t>
            </a:r>
            <a:r>
              <a:rPr lang="en-US" sz="1870" dirty="0" smtClean="0"/>
              <a:t> </a:t>
            </a:r>
            <a:r>
              <a:rPr lang="en-US" sz="1870" dirty="0"/>
              <a:t>Why can this method not be used for </a:t>
            </a:r>
            <a:r>
              <a:rPr lang="en-US" sz="1870" dirty="0" smtClean="0"/>
              <a:t>the more </a:t>
            </a:r>
            <a:r>
              <a:rPr lang="en-US" sz="1870" dirty="0"/>
              <a:t>reactive metals?</a:t>
            </a:r>
          </a:p>
          <a:p>
            <a:pPr marL="361950" indent="-3619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1870" dirty="0" smtClean="0"/>
              <a:t>Which </a:t>
            </a:r>
            <a:r>
              <a:rPr lang="en-US" sz="1870" dirty="0"/>
              <a:t>of the methods would you use to </a:t>
            </a:r>
            <a:r>
              <a:rPr lang="en-US" sz="1870" dirty="0" smtClean="0"/>
              <a:t>extract:</a:t>
            </a:r>
            <a:br>
              <a:rPr lang="en-US" sz="1870" dirty="0" smtClean="0"/>
            </a:br>
            <a:r>
              <a:rPr lang="en-US" sz="1870" b="1" dirty="0" smtClean="0"/>
              <a:t>i</a:t>
            </a:r>
            <a:r>
              <a:rPr lang="en-US" sz="1870" dirty="0" smtClean="0"/>
              <a:t> </a:t>
            </a:r>
            <a:r>
              <a:rPr lang="en-US" sz="1870" dirty="0"/>
              <a:t>potassium? </a:t>
            </a:r>
            <a:r>
              <a:rPr lang="en-US" sz="1870" b="1" dirty="0"/>
              <a:t>ii</a:t>
            </a:r>
            <a:r>
              <a:rPr lang="en-US" sz="1870" dirty="0"/>
              <a:t> lead? </a:t>
            </a:r>
            <a:r>
              <a:rPr lang="en-US" sz="1870" b="1" dirty="0"/>
              <a:t>iii</a:t>
            </a:r>
            <a:r>
              <a:rPr lang="en-US" sz="1870" dirty="0"/>
              <a:t> magnesium?</a:t>
            </a:r>
          </a:p>
          <a:p>
            <a:pPr marL="361950" indent="-3619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1870" dirty="0" smtClean="0"/>
              <a:t>Gold </a:t>
            </a:r>
            <a:r>
              <a:rPr lang="en-US" sz="1870" dirty="0"/>
              <a:t>is found native in the Earth’s </a:t>
            </a:r>
            <a:r>
              <a:rPr lang="en-US" sz="1870" dirty="0" smtClean="0"/>
              <a:t>crust. Explain </a:t>
            </a:r>
            <a:r>
              <a:rPr lang="en-US" sz="1870" dirty="0"/>
              <a:t>what native means.</a:t>
            </a:r>
          </a:p>
          <a:p>
            <a:pPr marL="361950" indent="-3619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1870" dirty="0" smtClean="0"/>
              <a:t>Where </a:t>
            </a:r>
            <a:r>
              <a:rPr lang="en-US" sz="1870" dirty="0"/>
              <a:t>should gold go, in your list for b?</a:t>
            </a:r>
          </a:p>
          <a:p>
            <a:pPr marL="361950" indent="-3619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1870" dirty="0" smtClean="0"/>
              <a:t>Name </a:t>
            </a:r>
            <a:r>
              <a:rPr lang="en-US" sz="1870" dirty="0"/>
              <a:t>another metal that occurs native.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256452"/>
              </p:ext>
            </p:extLst>
          </p:nvPr>
        </p:nvGraphicFramePr>
        <p:xfrm>
          <a:off x="3995936" y="1529080"/>
          <a:ext cx="4787906" cy="189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872208"/>
                <a:gridCol w="169156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formula of main</a:t>
                      </a:r>
                    </a:p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 in ore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 of</a:t>
                      </a:r>
                    </a:p>
                    <a:p>
                      <a:r>
                        <a:rPr lang="en-GB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extraction</a:t>
                      </a:r>
                      <a:endParaRPr lang="en-GB" sz="1600" b="1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</a:t>
                      </a:r>
                      <a:r>
                        <a:rPr kumimoji="0" lang="en-GB" sz="1600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GB" sz="1600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600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heating with carbon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</a:t>
                      </a:r>
                      <a:r>
                        <a:rPr kumimoji="0" lang="en-GB" sz="1600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GB" sz="1600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600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kern="120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electrolysis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kern="120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NaCl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electrolysis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27519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14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3553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2"/>
              <a:tabLst>
                <a:tab pos="723900" algn="l"/>
                <a:tab pos="1069975" algn="l"/>
                <a:tab pos="2967038" algn="l"/>
              </a:tabLst>
            </a:pPr>
            <a:r>
              <a:rPr lang="en-US" sz="2280" dirty="0" smtClean="0"/>
              <a:t>a 	Draw </a:t>
            </a:r>
            <a:r>
              <a:rPr lang="en-US" sz="2280" dirty="0"/>
              <a:t>a diagram of the blast furnace. </a:t>
            </a:r>
            <a:r>
              <a:rPr lang="en-US" sz="2280" dirty="0" smtClean="0"/>
              <a:t>Show clearly </a:t>
            </a:r>
            <a:r>
              <a:rPr lang="en-US" sz="2280" dirty="0"/>
              <a:t>on your </a:t>
            </a:r>
            <a:r>
              <a:rPr lang="en-US" sz="2280" dirty="0" smtClean="0"/>
              <a:t>diagram:</a:t>
            </a:r>
            <a:br>
              <a:rPr lang="en-US" sz="2280" dirty="0" smtClean="0"/>
            </a:br>
            <a:r>
              <a:rPr lang="en-US" sz="2280" dirty="0" smtClean="0"/>
              <a:t>	i 	where </a:t>
            </a:r>
            <a:r>
              <a:rPr lang="en-US" sz="2280" dirty="0"/>
              <a:t>air is blasted into the </a:t>
            </a:r>
            <a:r>
              <a:rPr lang="en-US" sz="2280" dirty="0" smtClean="0"/>
              <a:t>furnace</a:t>
            </a:r>
            <a:br>
              <a:rPr lang="en-US" sz="2280" dirty="0" smtClean="0"/>
            </a:br>
            <a:r>
              <a:rPr lang="en-US" sz="2280" dirty="0" smtClean="0"/>
              <a:t>	ii 	where </a:t>
            </a:r>
            <a:r>
              <a:rPr lang="en-US" sz="2280" dirty="0"/>
              <a:t>the molten iron is </a:t>
            </a:r>
            <a:r>
              <a:rPr lang="en-US" sz="2280" dirty="0" smtClean="0"/>
              <a:t>removed</a:t>
            </a:r>
            <a:br>
              <a:rPr lang="en-US" sz="2280" dirty="0" smtClean="0"/>
            </a:br>
            <a:r>
              <a:rPr lang="en-US" sz="2280" dirty="0" smtClean="0"/>
              <a:t>	iii 	where a second liquid is removed</a:t>
            </a:r>
          </a:p>
          <a:p>
            <a:pPr marL="819150" indent="-457200">
              <a:buFont typeface="+mj-lt"/>
              <a:buAutoNum type="alphaLcPeriod" startAt="2"/>
              <a:tabLst>
                <a:tab pos="723900" algn="l"/>
                <a:tab pos="1069975" algn="l"/>
                <a:tab pos="2967038" algn="l"/>
              </a:tabLst>
            </a:pPr>
            <a:r>
              <a:rPr lang="en-US" sz="2280" dirty="0" smtClean="0"/>
              <a:t>i 	Name </a:t>
            </a:r>
            <a:r>
              <a:rPr lang="en-US" sz="2280" dirty="0"/>
              <a:t>the three raw materials </a:t>
            </a:r>
            <a:r>
              <a:rPr lang="en-US" sz="2280" dirty="0" smtClean="0"/>
              <a:t>used.</a:t>
            </a:r>
            <a:br>
              <a:rPr lang="en-US" sz="2280" dirty="0" smtClean="0"/>
            </a:br>
            <a:r>
              <a:rPr lang="en-US" sz="2280" dirty="0" smtClean="0"/>
              <a:t>ii 	What </a:t>
            </a:r>
            <a:r>
              <a:rPr lang="en-US" sz="2280" dirty="0"/>
              <a:t>is the purpose of each material?</a:t>
            </a:r>
          </a:p>
          <a:p>
            <a:pPr marL="723900" indent="-361950">
              <a:buFont typeface="+mj-lt"/>
              <a:buAutoNum type="alphaLcPeriod" startAt="2"/>
              <a:tabLst>
                <a:tab pos="723900" algn="l"/>
                <a:tab pos="1069975" algn="l"/>
                <a:tab pos="2967038" algn="l"/>
              </a:tabLst>
            </a:pPr>
            <a:r>
              <a:rPr lang="en-US" sz="2280" dirty="0" smtClean="0"/>
              <a:t>i 	Name </a:t>
            </a:r>
            <a:r>
              <a:rPr lang="en-US" sz="2280" dirty="0"/>
              <a:t>the second liquid that is </a:t>
            </a:r>
            <a:r>
              <a:rPr lang="en-US" sz="2280" dirty="0" smtClean="0"/>
              <a:t>removed.</a:t>
            </a:r>
            <a:br>
              <a:rPr lang="en-US" sz="2280" dirty="0" smtClean="0"/>
            </a:br>
            <a:r>
              <a:rPr lang="en-US" sz="2280" dirty="0" smtClean="0"/>
              <a:t>ii 	When </a:t>
            </a:r>
            <a:r>
              <a:rPr lang="en-US" sz="2280" dirty="0"/>
              <a:t>it solidifies, does it have any </a:t>
            </a:r>
            <a:r>
              <a:rPr lang="en-US" sz="2280" dirty="0" smtClean="0"/>
              <a:t>uses? If </a:t>
            </a:r>
            <a:r>
              <a:rPr lang="en-US" sz="2280" dirty="0"/>
              <a:t>so, name one.</a:t>
            </a:r>
          </a:p>
          <a:p>
            <a:pPr marL="723900" indent="-361950">
              <a:buFont typeface="+mj-lt"/>
              <a:buAutoNum type="alphaLcPeriod" startAt="2"/>
              <a:tabLst>
                <a:tab pos="723900" algn="l"/>
                <a:tab pos="1069975" algn="l"/>
                <a:tab pos="2967038" algn="l"/>
              </a:tabLst>
            </a:pPr>
            <a:r>
              <a:rPr lang="en-US" sz="2280" dirty="0" smtClean="0"/>
              <a:t>i 	Name </a:t>
            </a:r>
            <a:r>
              <a:rPr lang="en-US" sz="2280" dirty="0"/>
              <a:t>a waste gas from the </a:t>
            </a:r>
            <a:r>
              <a:rPr lang="en-US" sz="2280" dirty="0" smtClean="0"/>
              <a:t>furnace.</a:t>
            </a:r>
            <a:br>
              <a:rPr lang="en-US" sz="2280" dirty="0" smtClean="0"/>
            </a:br>
            <a:r>
              <a:rPr lang="en-US" sz="2280" dirty="0" smtClean="0"/>
              <a:t>ii 	Does </a:t>
            </a:r>
            <a:r>
              <a:rPr lang="en-US" sz="2280" dirty="0"/>
              <a:t>this gas have a use? If so, what?</a:t>
            </a:r>
          </a:p>
          <a:p>
            <a:pPr marL="723900" indent="-361950">
              <a:buFont typeface="+mj-lt"/>
              <a:buAutoNum type="alphaLcPeriod" startAt="2"/>
              <a:tabLst>
                <a:tab pos="723900" algn="l"/>
                <a:tab pos="1069975" algn="l"/>
                <a:tab pos="2967038" algn="l"/>
              </a:tabLst>
            </a:pPr>
            <a:r>
              <a:rPr lang="en-US" sz="2280" dirty="0" smtClean="0"/>
              <a:t>i 	Write </a:t>
            </a:r>
            <a:r>
              <a:rPr lang="en-US" sz="2280" dirty="0"/>
              <a:t>an equation for the chemical </a:t>
            </a:r>
            <a:r>
              <a:rPr lang="en-US" sz="2280" dirty="0" smtClean="0"/>
              <a:t>reaction that produces 	the iron.</a:t>
            </a:r>
            <a:br>
              <a:rPr lang="en-US" sz="2280" dirty="0" smtClean="0"/>
            </a:br>
            <a:r>
              <a:rPr lang="en-US" sz="2280" dirty="0" smtClean="0"/>
              <a:t>ii 	Explain </a:t>
            </a:r>
            <a:r>
              <a:rPr lang="en-US" sz="2280" dirty="0"/>
              <a:t>why this is a reduction of the </a:t>
            </a:r>
            <a:r>
              <a:rPr lang="en-US" sz="2280" dirty="0" smtClean="0"/>
              <a:t>iron compound.</a:t>
            </a:r>
            <a:br>
              <a:rPr lang="en-US" sz="2280" dirty="0" smtClean="0"/>
            </a:br>
            <a:r>
              <a:rPr lang="en-US" sz="2280" dirty="0" smtClean="0"/>
              <a:t>iii 	What </a:t>
            </a:r>
            <a:r>
              <a:rPr lang="en-US" sz="2280" dirty="0"/>
              <a:t>acts as the reducing agent?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9804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14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090590"/>
            <a:ext cx="8712968" cy="568463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CE4EE"/>
          </a:solidFill>
          <a:ln w="57150"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2"/>
              <a:tabLst>
                <a:tab pos="723900" algn="l"/>
                <a:tab pos="1069975" algn="l"/>
                <a:tab pos="2967038" algn="l"/>
              </a:tabLst>
            </a:pPr>
            <a:endParaRPr lang="en-US" sz="2280" dirty="0" smtClean="0"/>
          </a:p>
          <a:p>
            <a:pPr marL="361950" indent="-361950">
              <a:buFont typeface="+mj-lt"/>
              <a:buAutoNum type="arabicPeriod" startAt="2"/>
              <a:tabLst>
                <a:tab pos="723900" algn="l"/>
                <a:tab pos="1069975" algn="l"/>
                <a:tab pos="2967038" algn="l"/>
              </a:tabLst>
            </a:pPr>
            <a:endParaRPr lang="en-US" sz="2280" dirty="0"/>
          </a:p>
          <a:p>
            <a:pPr marL="361950" indent="-361950">
              <a:buFont typeface="+mj-lt"/>
              <a:buAutoNum type="arabicPeriod" startAt="2"/>
              <a:tabLst>
                <a:tab pos="723900" algn="l"/>
                <a:tab pos="1069975" algn="l"/>
                <a:tab pos="2967038" algn="l"/>
              </a:tabLst>
            </a:pPr>
            <a:endParaRPr lang="en-US" sz="2280" dirty="0" smtClean="0"/>
          </a:p>
          <a:p>
            <a:pPr marL="361950" indent="-361950">
              <a:buFont typeface="+mj-lt"/>
              <a:buAutoNum type="arabicPeriod" startAt="2"/>
              <a:tabLst>
                <a:tab pos="723900" algn="l"/>
                <a:tab pos="1069975" algn="l"/>
                <a:tab pos="2967038" algn="l"/>
              </a:tabLst>
            </a:pPr>
            <a:endParaRPr lang="en-US" sz="2280" dirty="0"/>
          </a:p>
          <a:p>
            <a:pPr marL="361950" indent="-361950">
              <a:buFont typeface="+mj-lt"/>
              <a:buAutoNum type="arabicPeriod" startAt="2"/>
              <a:tabLst>
                <a:tab pos="723900" algn="l"/>
                <a:tab pos="1069975" algn="l"/>
                <a:tab pos="2967038" algn="l"/>
              </a:tabLst>
            </a:pPr>
            <a:endParaRPr lang="en-US" sz="2280" dirty="0" smtClean="0"/>
          </a:p>
          <a:p>
            <a:pPr marL="361950" indent="-361950">
              <a:buFont typeface="+mj-lt"/>
              <a:buAutoNum type="arabicPeriod" startAt="2"/>
              <a:tabLst>
                <a:tab pos="723900" algn="l"/>
                <a:tab pos="1069975" algn="l"/>
                <a:tab pos="2967038" algn="l"/>
              </a:tabLst>
            </a:pPr>
            <a:endParaRPr lang="en-US" sz="2280" dirty="0" smtClean="0"/>
          </a:p>
          <a:p>
            <a:pPr>
              <a:tabLst>
                <a:tab pos="723900" algn="l"/>
                <a:tab pos="1069975" algn="l"/>
                <a:tab pos="2967038" algn="l"/>
              </a:tabLst>
            </a:pPr>
            <a:r>
              <a:rPr lang="en-US" sz="2060" b="1" dirty="0"/>
              <a:t>Extended curriculum</a:t>
            </a:r>
          </a:p>
          <a:p>
            <a:pPr marL="361950" indent="-361950">
              <a:buFont typeface="+mj-lt"/>
              <a:buAutoNum type="arabicPeriod" startAt="3"/>
              <a:tabLst>
                <a:tab pos="723900" algn="l"/>
                <a:tab pos="1069975" algn="l"/>
                <a:tab pos="2967038" algn="l"/>
              </a:tabLst>
            </a:pPr>
            <a:r>
              <a:rPr lang="en-US" sz="2060" dirty="0" smtClean="0"/>
              <a:t>The </a:t>
            </a:r>
            <a:r>
              <a:rPr lang="en-US" sz="2060" dirty="0"/>
              <a:t>diagram above shows stages in </a:t>
            </a:r>
            <a:r>
              <a:rPr lang="en-US" sz="2060" dirty="0" smtClean="0"/>
              <a:t>obtaining copper </a:t>
            </a:r>
            <a:r>
              <a:rPr lang="en-US" sz="2060" dirty="0"/>
              <a:t>from a low-grade ore. The ore </a:t>
            </a:r>
            <a:r>
              <a:rPr lang="en-US" sz="2060" dirty="0" smtClean="0"/>
              <a:t>contains copper(II</a:t>
            </a:r>
            <a:r>
              <a:rPr lang="en-US" sz="2060" dirty="0"/>
              <a:t>) sulfide, </a:t>
            </a:r>
            <a:r>
              <a:rPr lang="en-US" sz="2060" dirty="0" err="1"/>
              <a:t>CuS</a:t>
            </a:r>
            <a:r>
              <a:rPr lang="en-US" sz="2060" dirty="0"/>
              <a:t>. It may also contain </a:t>
            </a:r>
            <a:r>
              <a:rPr lang="en-US" sz="2060" dirty="0" smtClean="0"/>
              <a:t>small amounts </a:t>
            </a:r>
            <a:r>
              <a:rPr lang="en-US" sz="2060" dirty="0"/>
              <a:t>of silver, gold, platinum, iron, </a:t>
            </a:r>
            <a:r>
              <a:rPr lang="en-US" sz="2060" dirty="0" smtClean="0"/>
              <a:t>cadmium, zinc</a:t>
            </a:r>
            <a:r>
              <a:rPr lang="en-US" sz="2060" dirty="0"/>
              <a:t>, and </a:t>
            </a:r>
            <a:r>
              <a:rPr lang="en-US" sz="2060" dirty="0" smtClean="0"/>
              <a:t>arsenic.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60" dirty="0" smtClean="0"/>
              <a:t>What </a:t>
            </a:r>
            <a:r>
              <a:rPr lang="en-US" sz="2060" dirty="0"/>
              <a:t>is an ore?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60" dirty="0" smtClean="0"/>
              <a:t>What </a:t>
            </a:r>
            <a:r>
              <a:rPr lang="en-US" sz="2060" dirty="0"/>
              <a:t>is a low-grade ore?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60" b="1" dirty="0" smtClean="0"/>
              <a:t>i</a:t>
            </a:r>
            <a:r>
              <a:rPr lang="en-US" sz="2060" dirty="0" smtClean="0"/>
              <a:t> 	How </a:t>
            </a:r>
            <a:r>
              <a:rPr lang="en-US" sz="2060" dirty="0"/>
              <a:t>much waste rock is removed per </a:t>
            </a:r>
            <a:r>
              <a:rPr lang="en-US" sz="2060" dirty="0" err="1" smtClean="0"/>
              <a:t>tonne</a:t>
            </a:r>
            <a:r>
              <a:rPr lang="en-US" sz="2060" dirty="0" smtClean="0"/>
              <a:t> in </a:t>
            </a:r>
            <a:r>
              <a:rPr lang="en-US" sz="2060" dirty="0"/>
              <a:t>step </a:t>
            </a:r>
            <a:r>
              <a:rPr lang="en-US" sz="2060" dirty="0" smtClean="0"/>
              <a:t>1?</a:t>
            </a:r>
            <a:br>
              <a:rPr lang="en-US" sz="2060" dirty="0" smtClean="0"/>
            </a:br>
            <a:r>
              <a:rPr lang="en-US" sz="2060" b="1" dirty="0" smtClean="0"/>
              <a:t>ii</a:t>
            </a:r>
            <a:r>
              <a:rPr lang="en-US" sz="2060" dirty="0" smtClean="0"/>
              <a:t> </a:t>
            </a:r>
            <a:r>
              <a:rPr lang="en-US" sz="2060" dirty="0"/>
              <a:t>What % of the ore in B is finally extracted </a:t>
            </a:r>
            <a:r>
              <a:rPr lang="en-US" sz="2060" dirty="0" smtClean="0"/>
              <a:t>as pure </a:t>
            </a:r>
            <a:r>
              <a:rPr lang="en-US" sz="2060" dirty="0"/>
              <a:t>copper?</a:t>
            </a:r>
          </a:p>
          <a:p>
            <a:pPr marL="361950" indent="-36195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060" dirty="0" smtClean="0"/>
              <a:t>Why </a:t>
            </a:r>
            <a:r>
              <a:rPr lang="en-US" sz="2060" dirty="0"/>
              <a:t>might it be economic to extract </a:t>
            </a:r>
            <a:r>
              <a:rPr lang="en-US" sz="2060" dirty="0" smtClean="0"/>
              <a:t>copper from </a:t>
            </a:r>
            <a:r>
              <a:rPr lang="en-US" sz="2060" dirty="0"/>
              <a:t>a low-grade ore </a:t>
            </a:r>
            <a:r>
              <a:rPr lang="en-US" sz="2060" dirty="0" smtClean="0"/>
              <a:t/>
            </a:r>
            <a:br>
              <a:rPr lang="en-US" sz="2060" dirty="0" smtClean="0"/>
            </a:br>
            <a:r>
              <a:rPr lang="en-US" sz="2060" dirty="0" smtClean="0"/>
              <a:t>like </a:t>
            </a:r>
            <a:r>
              <a:rPr lang="en-US" sz="2060" dirty="0"/>
              <a:t>this</a:t>
            </a:r>
            <a:r>
              <a:rPr lang="en-US" sz="2060" dirty="0" smtClean="0"/>
              <a:t>?</a:t>
            </a:r>
            <a:endParaRPr lang="en-US" sz="206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1124743"/>
            <a:ext cx="8136904" cy="209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663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14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47072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CE4EE"/>
          </a:solidFill>
          <a:ln w="57150"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4"/>
              <a:tabLst>
                <a:tab pos="896938" algn="l"/>
                <a:tab pos="2967038" algn="l"/>
              </a:tabLst>
            </a:pPr>
            <a:r>
              <a:rPr lang="en-US" sz="2330" dirty="0" smtClean="0"/>
              <a:t>Zinc </a:t>
            </a:r>
            <a:r>
              <a:rPr lang="en-US" sz="2330" dirty="0"/>
              <a:t>and lead are obtained from ores that </a:t>
            </a:r>
            <a:r>
              <a:rPr lang="en-US" sz="2330" dirty="0" smtClean="0"/>
              <a:t>contain only </a:t>
            </a:r>
            <a:r>
              <a:rPr lang="en-US" sz="2330" dirty="0"/>
              <a:t>the metal and sulfur, in the molar ratio 1:1.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330" dirty="0" smtClean="0"/>
              <a:t>Name </a:t>
            </a:r>
            <a:r>
              <a:rPr lang="en-US" sz="2330" dirty="0"/>
              <a:t>the compounds in these ores.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330" dirty="0" smtClean="0"/>
              <a:t>Write </a:t>
            </a:r>
            <a:r>
              <a:rPr lang="en-US" sz="2330" dirty="0"/>
              <a:t>down their </a:t>
            </a:r>
            <a:r>
              <a:rPr lang="en-US" sz="2330" dirty="0" smtClean="0"/>
              <a:t>formulae. </a:t>
            </a:r>
            <a:br>
              <a:rPr lang="en-US" sz="2330" dirty="0" smtClean="0"/>
            </a:br>
            <a:r>
              <a:rPr lang="en-US" sz="2330" i="1" dirty="0" smtClean="0"/>
              <a:t>In </a:t>
            </a:r>
            <a:r>
              <a:rPr lang="en-US" sz="2330" i="1" dirty="0"/>
              <a:t>the extraction of the metal, the compounds </a:t>
            </a:r>
            <a:r>
              <a:rPr lang="en-US" sz="2330" i="1" dirty="0" smtClean="0"/>
              <a:t>are roasted </a:t>
            </a:r>
            <a:r>
              <a:rPr lang="en-US" sz="2330" i="1" dirty="0"/>
              <a:t>in air to obtain the oxide of the </a:t>
            </a:r>
            <a:r>
              <a:rPr lang="en-US" sz="2330" i="1" dirty="0" smtClean="0"/>
              <a:t>metal. The </a:t>
            </a:r>
            <a:r>
              <a:rPr lang="en-US" sz="2330" i="1" dirty="0"/>
              <a:t>sulfur forms sulfur dioxide.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330" b="1" dirty="0" smtClean="0"/>
              <a:t>i</a:t>
            </a:r>
            <a:r>
              <a:rPr lang="en-US" sz="2330" dirty="0" smtClean="0"/>
              <a:t> 	Write equations for the roasting of the ores.</a:t>
            </a:r>
            <a:br>
              <a:rPr lang="en-US" sz="2330" dirty="0" smtClean="0"/>
            </a:br>
            <a:r>
              <a:rPr lang="en-US" sz="2330" b="1" dirty="0" smtClean="0"/>
              <a:t>ii</a:t>
            </a:r>
            <a:r>
              <a:rPr lang="en-US" sz="2330" dirty="0" smtClean="0"/>
              <a:t> 	Which type of reaction is this?</a:t>
            </a:r>
            <a:br>
              <a:rPr lang="en-US" sz="2330" dirty="0" smtClean="0"/>
            </a:br>
            <a:r>
              <a:rPr lang="en-US" sz="2330" b="1" dirty="0" smtClean="0"/>
              <a:t>iii</a:t>
            </a:r>
            <a:r>
              <a:rPr lang="en-US" sz="2330" dirty="0" smtClean="0"/>
              <a:t> 	Care must be taken in disposing of the sulfur dioxide produced. Explain why.</a:t>
            </a:r>
            <a:br>
              <a:rPr lang="en-US" sz="2330" dirty="0" smtClean="0"/>
            </a:br>
            <a:r>
              <a:rPr lang="en-US" sz="2330" dirty="0" smtClean="0"/>
              <a:t>Then the oxide can be heated with coke (carbon) to obtain the metal and carbon monoxide.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330" b="1" dirty="0" smtClean="0"/>
              <a:t>i</a:t>
            </a:r>
            <a:r>
              <a:rPr lang="en-US" sz="2330" dirty="0" smtClean="0"/>
              <a:t> 	Write </a:t>
            </a:r>
            <a:r>
              <a:rPr lang="en-US" sz="2330" dirty="0"/>
              <a:t>equations for the reactions with </a:t>
            </a:r>
            <a:r>
              <a:rPr lang="en-US" sz="2330" dirty="0" smtClean="0"/>
              <a:t>carbon.</a:t>
            </a:r>
            <a:br>
              <a:rPr lang="en-US" sz="2330" dirty="0" smtClean="0"/>
            </a:br>
            <a:r>
              <a:rPr lang="en-US" sz="2330" b="1" dirty="0" smtClean="0"/>
              <a:t>ii</a:t>
            </a:r>
            <a:r>
              <a:rPr lang="en-US" sz="2330" dirty="0" smtClean="0"/>
              <a:t> 	Which </a:t>
            </a:r>
            <a:r>
              <a:rPr lang="en-US" sz="2330" dirty="0"/>
              <a:t>substances are reduced, in the reactions?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1700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14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CE4EE"/>
          </a:solidFill>
          <a:ln w="57150"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5"/>
              <a:tabLst>
                <a:tab pos="896938" algn="l"/>
                <a:tab pos="2967038" algn="l"/>
              </a:tabLst>
            </a:pPr>
            <a:r>
              <a:rPr lang="en-US" sz="2000" dirty="0"/>
              <a:t>Aluminium is the most abundant metal in </a:t>
            </a:r>
            <a:r>
              <a:rPr lang="en-US" sz="2000" dirty="0" smtClean="0"/>
              <a:t>the Earth’s </a:t>
            </a:r>
            <a:r>
              <a:rPr lang="en-US" sz="2000" dirty="0"/>
              <a:t>crust. Iron is </a:t>
            </a:r>
            <a:r>
              <a:rPr lang="en-US" sz="2000" dirty="0" smtClean="0"/>
              <a:t>next.</a:t>
            </a:r>
            <a:br>
              <a:rPr lang="en-US" sz="2000" dirty="0" smtClean="0"/>
            </a:br>
            <a:r>
              <a:rPr lang="en-US" sz="2000" dirty="0" smtClean="0"/>
              <a:t>Iron </a:t>
            </a:r>
            <a:r>
              <a:rPr lang="en-US" sz="2000" dirty="0"/>
              <a:t>and aluminium are extracted from their </a:t>
            </a:r>
            <a:r>
              <a:rPr lang="en-US" sz="2000" dirty="0" smtClean="0"/>
              <a:t>ores in </a:t>
            </a:r>
            <a:r>
              <a:rPr lang="en-US" sz="2000" dirty="0"/>
              <a:t>large quantities. The table below </a:t>
            </a:r>
            <a:r>
              <a:rPr lang="en-US" sz="2000" dirty="0" err="1"/>
              <a:t>summarises</a:t>
            </a:r>
            <a:r>
              <a:rPr lang="en-US" sz="2000" dirty="0"/>
              <a:t> </a:t>
            </a:r>
            <a:r>
              <a:rPr lang="en-US" sz="2000" dirty="0" smtClean="0"/>
              <a:t>the two </a:t>
            </a:r>
            <a:r>
              <a:rPr lang="en-US" sz="2000" dirty="0"/>
              <a:t>extraction processes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301047"/>
              </p:ext>
            </p:extLst>
          </p:nvPr>
        </p:nvGraphicFramePr>
        <p:xfrm>
          <a:off x="251520" y="2132856"/>
          <a:ext cx="8472264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9736"/>
                <a:gridCol w="2232248"/>
                <a:gridCol w="2520280"/>
              </a:tblGrid>
              <a:tr h="279031"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Extraction</a:t>
                      </a:r>
                      <a:endParaRPr lang="en-GB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  <a:endParaRPr lang="en-GB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9031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Chief ore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hematite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Bauxite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9031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Formula of main compound in ore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9031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 source used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burning of coke in air (exothermic reaction)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Electricity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9031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Other substances used in extraction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Limestone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(graphite) Cryolite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9031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Temperature at hottest part of reactor / °C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1900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9031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How the metal separates from the reaction mixture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melts and collects at the bottom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melts and collects at the bottom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9031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Other products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dioxide, </a:t>
                      </a:r>
                      <a:r>
                        <a:rPr kumimoji="0"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sulfur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dioxide, Slag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dioxide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86421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14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CE4EE"/>
          </a:solidFill>
          <a:ln w="57150"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100" dirty="0" smtClean="0"/>
              <a:t>In </a:t>
            </a:r>
            <a:r>
              <a:rPr lang="en-US" sz="2100" dirty="0"/>
              <a:t>each extraction, is the metal oxide </a:t>
            </a:r>
            <a:r>
              <a:rPr lang="en-US" sz="2100" dirty="0" smtClean="0"/>
              <a:t>oxidized or </a:t>
            </a:r>
            <a:r>
              <a:rPr lang="en-US" sz="2100" dirty="0"/>
              <a:t>reduced, when it is converted to the metal?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100" dirty="0" smtClean="0"/>
              <a:t>Explain why each of these substances is used:</a:t>
            </a:r>
            <a:br>
              <a:rPr lang="en-US" sz="2100" dirty="0" smtClean="0"/>
            </a:br>
            <a:r>
              <a:rPr lang="en-US" sz="2100" b="1" dirty="0" smtClean="0"/>
              <a:t>i</a:t>
            </a:r>
            <a:r>
              <a:rPr lang="en-US" sz="2100" dirty="0" smtClean="0"/>
              <a:t> 	limestone in the extraction of iron</a:t>
            </a:r>
            <a:br>
              <a:rPr lang="en-US" sz="2100" dirty="0" smtClean="0"/>
            </a:br>
            <a:r>
              <a:rPr lang="en-US" sz="2100" b="1" dirty="0" smtClean="0"/>
              <a:t>ii</a:t>
            </a:r>
            <a:r>
              <a:rPr lang="en-US" sz="2100" dirty="0" smtClean="0"/>
              <a:t> 	carbon in the extraction of aluminium</a:t>
            </a:r>
            <a:br>
              <a:rPr lang="en-US" sz="2100" dirty="0" smtClean="0"/>
            </a:br>
            <a:r>
              <a:rPr lang="en-US" sz="2100" b="1" dirty="0" smtClean="0"/>
              <a:t>iii</a:t>
            </a:r>
            <a:r>
              <a:rPr lang="en-US" sz="2100" dirty="0" smtClean="0"/>
              <a:t> 	cryolite in the extraction of aluminium.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100" dirty="0" smtClean="0"/>
              <a:t>Describe </a:t>
            </a:r>
            <a:r>
              <a:rPr lang="en-US" sz="2100" dirty="0"/>
              <a:t>any two similarities in the </a:t>
            </a:r>
            <a:r>
              <a:rPr lang="en-US" sz="2100" dirty="0" smtClean="0"/>
              <a:t>extraction processes </a:t>
            </a:r>
            <a:r>
              <a:rPr lang="en-US" sz="2100" dirty="0"/>
              <a:t>for aluminium and iron.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100" dirty="0" smtClean="0"/>
              <a:t>Give </a:t>
            </a:r>
            <a:r>
              <a:rPr lang="en-US" sz="2100" dirty="0"/>
              <a:t>a use for the slag that is produced as </a:t>
            </a:r>
            <a:r>
              <a:rPr lang="en-US" sz="2100" dirty="0" smtClean="0"/>
              <a:t>a by-product </a:t>
            </a:r>
            <a:r>
              <a:rPr lang="en-US" sz="2100" dirty="0"/>
              <a:t>in the extraction of iron.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100" dirty="0" smtClean="0"/>
              <a:t>Aluminium </a:t>
            </a:r>
            <a:r>
              <a:rPr lang="en-US" sz="2100" dirty="0"/>
              <a:t>costs over three times as much </a:t>
            </a:r>
            <a:r>
              <a:rPr lang="en-US" sz="2100" dirty="0" smtClean="0"/>
              <a:t>per </a:t>
            </a:r>
            <a:r>
              <a:rPr lang="en-US" sz="2100" dirty="0" err="1" smtClean="0"/>
              <a:t>tonne</a:t>
            </a:r>
            <a:r>
              <a:rPr lang="en-US" sz="2100" dirty="0" smtClean="0"/>
              <a:t> </a:t>
            </a:r>
            <a:r>
              <a:rPr lang="en-US" sz="2100" dirty="0"/>
              <a:t>as iron. Suggest two reasons </a:t>
            </a:r>
            <a:r>
              <a:rPr lang="en-US" sz="2100" dirty="0" smtClean="0"/>
              <a:t>why aluminium </a:t>
            </a:r>
            <a:r>
              <a:rPr lang="en-US" sz="2100" dirty="0"/>
              <a:t>is more expensive than iron, </a:t>
            </a:r>
            <a:r>
              <a:rPr lang="en-US" sz="2100" dirty="0" smtClean="0"/>
              <a:t>even though </a:t>
            </a:r>
            <a:r>
              <a:rPr lang="en-US" sz="2100" dirty="0"/>
              <a:t>it is more abundant in the Earth’s crust.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100" dirty="0" smtClean="0"/>
              <a:t>Most </a:t>
            </a:r>
            <a:r>
              <a:rPr lang="en-US" sz="2100" dirty="0"/>
              <a:t>of the iron produced is converted </a:t>
            </a:r>
            <a:r>
              <a:rPr lang="en-US" sz="2100" dirty="0" smtClean="0"/>
              <a:t>into steels</a:t>
            </a:r>
            <a:r>
              <a:rPr lang="en-US" sz="2100" dirty="0"/>
              <a:t>. i Why? ii How is this carried out?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100" dirty="0" smtClean="0"/>
              <a:t>Both </a:t>
            </a:r>
            <a:r>
              <a:rPr lang="en-US" sz="2100" dirty="0"/>
              <a:t>steel and aluminium are </a:t>
            </a:r>
            <a:r>
              <a:rPr lang="en-US" sz="2100" dirty="0" smtClean="0"/>
              <a:t>recycled. Suggest </a:t>
            </a:r>
            <a:r>
              <a:rPr lang="en-US" sz="2100" dirty="0"/>
              <a:t>reasons why it is important to </a:t>
            </a:r>
            <a:r>
              <a:rPr lang="en-US" sz="2100" dirty="0" smtClean="0"/>
              <a:t>recycle these </a:t>
            </a:r>
            <a:r>
              <a:rPr lang="en-US" sz="2100" dirty="0"/>
              <a:t>metals.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4461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553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8435975" algn="r"/>
              </a:tabLst>
            </a:pPr>
            <a:r>
              <a:rPr lang="en-US" sz="1900" dirty="0" smtClean="0"/>
              <a:t>Read </a:t>
            </a:r>
            <a:r>
              <a:rPr lang="en-US" sz="1900" dirty="0"/>
              <a:t>this paragraph about copper mining and then answer the questions that </a:t>
            </a:r>
            <a:r>
              <a:rPr lang="en-US" sz="1900" dirty="0" smtClean="0"/>
              <a:t>follow.</a:t>
            </a:r>
            <a:br>
              <a:rPr lang="en-US" sz="1900" dirty="0" smtClean="0"/>
            </a:br>
            <a:r>
              <a:rPr lang="en-US" sz="1900" dirty="0" smtClean="0"/>
              <a:t>An </a:t>
            </a:r>
            <a:r>
              <a:rPr lang="en-US" sz="1900" dirty="0"/>
              <a:t>opencast copper mine processes copper ore, which contains 15% copper. There is also 0.5% cobalt and 0.0001 % gold that can be extracted. 69 </a:t>
            </a:r>
            <a:r>
              <a:rPr lang="en-US" sz="1900" dirty="0" err="1"/>
              <a:t>tonnes</a:t>
            </a:r>
            <a:r>
              <a:rPr lang="en-US" sz="1900" dirty="0"/>
              <a:t> of graded rock produces 16 </a:t>
            </a:r>
            <a:r>
              <a:rPr lang="en-US" sz="1900" dirty="0" err="1"/>
              <a:t>tonnes</a:t>
            </a:r>
            <a:r>
              <a:rPr lang="en-US" sz="1900" dirty="0"/>
              <a:t> of copper ore, which can be treated to produce pure copper. The rock waste is dumped next to a nearby river. The processing also produces lead and cadmium, which are poisonous.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435975" algn="r"/>
              </a:tabLst>
            </a:pPr>
            <a:r>
              <a:rPr lang="en-US" sz="1900" dirty="0" smtClean="0"/>
              <a:t>What </a:t>
            </a:r>
            <a:r>
              <a:rPr lang="en-US" sz="1900" dirty="0"/>
              <a:t>is the percentage of copper in the graded rock</a:t>
            </a:r>
            <a:r>
              <a:rPr lang="en-US" sz="1900" dirty="0" smtClean="0"/>
              <a:t>?</a:t>
            </a:r>
            <a:br>
              <a:rPr lang="en-US" sz="1900" dirty="0" smtClean="0"/>
            </a:br>
            <a:r>
              <a:rPr lang="en-US" sz="1900" dirty="0" smtClean="0"/>
              <a:t>________________________________________________________	[2]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435975" algn="r"/>
              </a:tabLst>
            </a:pPr>
            <a:r>
              <a:rPr lang="en-US" sz="1900" dirty="0" smtClean="0"/>
              <a:t>The </a:t>
            </a:r>
            <a:r>
              <a:rPr lang="en-US" sz="1900" dirty="0"/>
              <a:t>mine produces huge amounts of waste rock. Explain why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dirty="0" smtClean="0"/>
              <a:t>____________________________________________________________________________________________________________________	[1]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435975" algn="r"/>
              </a:tabLst>
            </a:pPr>
            <a:r>
              <a:rPr lang="en-US" sz="1900" dirty="0" smtClean="0"/>
              <a:t>When </a:t>
            </a:r>
            <a:r>
              <a:rPr lang="en-US" sz="1900" dirty="0"/>
              <a:t>the price of copper drops, it may not be worth extracting the copper. Despite this, the mining still continues. Suggest why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dirty="0" smtClean="0"/>
              <a:t>______________________________________________________________________________________________________________________________________________________________________________ </a:t>
            </a:r>
            <a:r>
              <a:rPr lang="en-US" sz="1900" dirty="0"/>
              <a:t>[1]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5713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lphaLcPeriod" startAt="4"/>
              <a:tabLst>
                <a:tab pos="809625" algn="l"/>
                <a:tab pos="8435975" algn="r"/>
              </a:tabLst>
            </a:pPr>
            <a:r>
              <a:rPr lang="en-US" sz="2200" dirty="0" smtClean="0"/>
              <a:t>What </a:t>
            </a:r>
            <a:r>
              <a:rPr lang="en-US" sz="2200" dirty="0"/>
              <a:t>environmental problems may arise from the dumping of waste </a:t>
            </a:r>
            <a:r>
              <a:rPr lang="en-US" sz="2200" dirty="0" smtClean="0"/>
              <a:t>rock </a:t>
            </a:r>
            <a:r>
              <a:rPr lang="en-US" sz="2200" dirty="0"/>
              <a:t>and processing copper</a:t>
            </a:r>
            <a:r>
              <a:rPr lang="en-US" sz="2200" dirty="0" smtClean="0"/>
              <a:t>?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____________________________________________________</a:t>
            </a:r>
            <a:r>
              <a:rPr lang="en-US" sz="2200" dirty="0"/>
              <a:t>____________________________________________________</a:t>
            </a:r>
            <a:r>
              <a:rPr lang="en-US" sz="2200" dirty="0" smtClean="0"/>
              <a:t>________________________________________________________________________________________________________________________________________________________	[</a:t>
            </a:r>
            <a:r>
              <a:rPr lang="en-US" sz="2200" dirty="0"/>
              <a:t>3]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 startAt="4"/>
              <a:tabLst>
                <a:tab pos="809625" algn="l"/>
                <a:tab pos="8435975" algn="r"/>
              </a:tabLst>
            </a:pPr>
            <a:r>
              <a:rPr lang="en-US" sz="2200" dirty="0" smtClean="0"/>
              <a:t>What </a:t>
            </a:r>
            <a:r>
              <a:rPr lang="en-US" sz="2200" dirty="0"/>
              <a:t>advantages may a mine bring to the local area</a:t>
            </a:r>
            <a:r>
              <a:rPr lang="en-US" sz="2200" dirty="0" smtClean="0"/>
              <a:t>?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_________________________________________________________________________________________________________________________________________________________	[</a:t>
            </a:r>
            <a:r>
              <a:rPr lang="en-US" sz="2200" dirty="0"/>
              <a:t>2]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 startAt="4"/>
              <a:tabLst>
                <a:tab pos="809625" algn="l"/>
                <a:tab pos="8435975" algn="r"/>
              </a:tabLst>
            </a:pPr>
            <a:r>
              <a:rPr lang="en-US" sz="2200" dirty="0" smtClean="0"/>
              <a:t>What </a:t>
            </a:r>
            <a:r>
              <a:rPr lang="en-US" sz="2200" dirty="0"/>
              <a:t>disadvantages may a mine bring to the local area</a:t>
            </a:r>
            <a:r>
              <a:rPr lang="en-US" sz="2200" dirty="0" smtClean="0"/>
              <a:t>?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___________________________________________________________________________________________________________________________________________________________________________________________________________ [2]</a:t>
            </a:r>
            <a:endParaRPr lang="en-US" sz="2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4793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26297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809625" algn="l"/>
                <a:tab pos="8435975" algn="r"/>
              </a:tabLst>
            </a:pPr>
            <a:r>
              <a:rPr lang="en-US" sz="2800" b="1" dirty="0" smtClean="0"/>
              <a:t>Extended</a:t>
            </a:r>
            <a:endParaRPr lang="en-US" sz="28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7988300" algn="r"/>
              </a:tabLst>
            </a:pPr>
            <a:r>
              <a:rPr lang="en-US" sz="2800" dirty="0" smtClean="0"/>
              <a:t>The price, relative abundance in the Earth's crust, and relative reactivity (1 is most reactive) of several metals are shown in the table.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Compare </a:t>
            </a:r>
            <a:r>
              <a:rPr lang="en-US" sz="2800" dirty="0"/>
              <a:t>the abundance with the reactivity of the metals and with the prices. How well do the lists match? Suggest reasons for any differences</a:t>
            </a:r>
            <a:r>
              <a:rPr lang="en-US" sz="2800" dirty="0" smtClean="0"/>
              <a:t>.	[4]</a:t>
            </a:r>
            <a:endParaRPr lang="en-US" sz="28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406573"/>
              </p:ext>
            </p:extLst>
          </p:nvPr>
        </p:nvGraphicFramePr>
        <p:xfrm>
          <a:off x="251520" y="3068960"/>
          <a:ext cx="8568952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512168"/>
                <a:gridCol w="1080120"/>
                <a:gridCol w="720080"/>
                <a:gridCol w="1368152"/>
                <a:gridCol w="1008112"/>
                <a:gridCol w="10801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reactivity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Abundance /%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0.06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0.000007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0.0002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0.007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relative price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340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031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7988300" algn="r"/>
              </a:tabLst>
            </a:pPr>
            <a:r>
              <a:rPr lang="en-US" sz="2800" dirty="0"/>
              <a:t>The table shows the order of some metals in the reactivity series. It also shows the position of carbon</a:t>
            </a:r>
            <a:r>
              <a:rPr lang="en-US" sz="2800" dirty="0" smtClean="0"/>
              <a:t>.</a:t>
            </a:r>
            <a:br>
              <a:rPr lang="en-US" sz="28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848845"/>
              </p:ext>
            </p:extLst>
          </p:nvPr>
        </p:nvGraphicFramePr>
        <p:xfrm>
          <a:off x="251520" y="2564904"/>
          <a:ext cx="864096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512168"/>
                <a:gridCol w="1440160"/>
                <a:gridCol w="2520280"/>
                <a:gridCol w="158417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Reactivity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Extracted by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Energy needed</a:t>
                      </a:r>
                      <a:r>
                        <a:rPr lang="en-IE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extract the metal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 of extraction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Lithium</a:t>
                      </a:r>
                    </a:p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</a:t>
                      </a:r>
                    </a:p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Cerium</a:t>
                      </a:r>
                    </a:p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</a:t>
                      </a:r>
                    </a:p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</a:t>
                      </a:r>
                    </a:p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</a:p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</a:p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8399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523288" algn="r"/>
              </a:tabLst>
            </a:pPr>
            <a:r>
              <a:rPr lang="en-US" sz="2000" dirty="0" smtClean="0"/>
              <a:t>Draw </a:t>
            </a:r>
            <a:r>
              <a:rPr lang="en-US" sz="2000" dirty="0"/>
              <a:t>an arrow in the second column of the table to show the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reactivity </a:t>
            </a:r>
            <a:r>
              <a:rPr lang="en-US" sz="2000" dirty="0"/>
              <a:t>of the </a:t>
            </a:r>
            <a:r>
              <a:rPr lang="en-US" sz="2000" dirty="0" smtClean="0"/>
              <a:t>metals (least </a:t>
            </a:r>
            <a:r>
              <a:rPr lang="en-US" sz="2000" dirty="0"/>
              <a:t>reactive </a:t>
            </a:r>
            <a:r>
              <a:rPr lang="en-US" sz="2000" dirty="0" smtClean="0">
                <a:sym typeface="Wingdings 3" panose="05040102010807070707" pitchFamily="18" charset="2"/>
              </a:rPr>
              <a:t> </a:t>
            </a:r>
            <a:r>
              <a:rPr lang="en-US" sz="2000" dirty="0" smtClean="0"/>
              <a:t>most </a:t>
            </a:r>
            <a:r>
              <a:rPr lang="en-US" sz="2000" dirty="0"/>
              <a:t>reactive). </a:t>
            </a:r>
            <a:r>
              <a:rPr lang="en-US" sz="2000" dirty="0" smtClean="0"/>
              <a:t>	[1]</a:t>
            </a:r>
            <a:endParaRPr lang="en-US" sz="2000" dirty="0"/>
          </a:p>
          <a:p>
            <a:pPr marL="449263" indent="-44926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523288" algn="r"/>
              </a:tabLst>
            </a:pPr>
            <a:r>
              <a:rPr lang="en-US" sz="2000" dirty="0" smtClean="0"/>
              <a:t>Complete </a:t>
            </a:r>
            <a:r>
              <a:rPr lang="en-US" sz="2000" dirty="0"/>
              <a:t>the third column of the table to show which metals are extracted by heating their oxides </a:t>
            </a:r>
            <a:r>
              <a:rPr lang="en-US" sz="2000" dirty="0" smtClean="0"/>
              <a:t>with carbon </a:t>
            </a:r>
            <a:r>
              <a:rPr lang="en-US" sz="2000" dirty="0"/>
              <a:t>and which are extracted by electrolysis. </a:t>
            </a:r>
            <a:r>
              <a:rPr lang="en-US" sz="2000" dirty="0" smtClean="0"/>
              <a:t>	[</a:t>
            </a:r>
            <a:r>
              <a:rPr lang="en-US" sz="2000" dirty="0"/>
              <a:t>2]</a:t>
            </a:r>
          </a:p>
          <a:p>
            <a:pPr marL="449263" indent="-44926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523288" algn="r"/>
              </a:tabLst>
            </a:pPr>
            <a:r>
              <a:rPr lang="en-US" sz="2000" dirty="0" smtClean="0"/>
              <a:t>i</a:t>
            </a:r>
            <a:r>
              <a:rPr lang="en-US" sz="2000" dirty="0"/>
              <a:t>. </a:t>
            </a:r>
            <a:r>
              <a:rPr lang="en-US" sz="2000" dirty="0" smtClean="0"/>
              <a:t>	In </a:t>
            </a:r>
            <a:r>
              <a:rPr lang="en-US" sz="2000" dirty="0"/>
              <a:t>the fourth and fifth columns draw arrows to show the amount of energy needed to extract the </a:t>
            </a:r>
            <a:r>
              <a:rPr lang="en-US" sz="2000" dirty="0" smtClean="0"/>
              <a:t>metal (less </a:t>
            </a:r>
            <a:r>
              <a:rPr lang="en-US" sz="2000" dirty="0"/>
              <a:t>energy </a:t>
            </a:r>
            <a:r>
              <a:rPr lang="en-US" sz="2000" dirty="0">
                <a:sym typeface="Wingdings 3" panose="05040102010807070707" pitchFamily="18" charset="2"/>
              </a:rPr>
              <a:t></a:t>
            </a:r>
            <a:r>
              <a:rPr lang="en-US" sz="2000" dirty="0" smtClean="0"/>
              <a:t> </a:t>
            </a:r>
            <a:r>
              <a:rPr lang="en-US" sz="2000" dirty="0"/>
              <a:t>more energy) and the cost of extraction (lower cost </a:t>
            </a:r>
            <a:r>
              <a:rPr lang="en-US" sz="2000" dirty="0">
                <a:sym typeface="Wingdings 3" panose="05040102010807070707" pitchFamily="18" charset="2"/>
              </a:rPr>
              <a:t></a:t>
            </a:r>
            <a:r>
              <a:rPr lang="en-US" sz="2000" dirty="0" smtClean="0"/>
              <a:t> </a:t>
            </a:r>
            <a:r>
              <a:rPr lang="en-US" sz="2000" dirty="0"/>
              <a:t>higher cost). </a:t>
            </a:r>
            <a:r>
              <a:rPr lang="en-US" sz="2000" dirty="0" smtClean="0"/>
              <a:t>	[2]</a:t>
            </a:r>
            <a:br>
              <a:rPr lang="en-US" sz="2000" dirty="0" smtClean="0"/>
            </a:br>
            <a:r>
              <a:rPr lang="en-US" sz="2000" dirty="0" smtClean="0"/>
              <a:t>ii</a:t>
            </a:r>
            <a:r>
              <a:rPr lang="en-US" sz="2000" dirty="0"/>
              <a:t>. </a:t>
            </a:r>
            <a:r>
              <a:rPr lang="en-US" sz="2000" dirty="0" smtClean="0"/>
              <a:t>	Explain </a:t>
            </a:r>
            <a:r>
              <a:rPr lang="en-US" sz="2000" dirty="0"/>
              <a:t>why there might be exceptions in the order in part c. i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>_______________________________________________________________________________________________________________	[</a:t>
            </a:r>
            <a:r>
              <a:rPr lang="en-US" sz="2000" dirty="0"/>
              <a:t>1]</a:t>
            </a:r>
          </a:p>
          <a:p>
            <a:pPr marL="449263" indent="-44926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523288" algn="r"/>
              </a:tabLst>
            </a:pPr>
            <a:r>
              <a:rPr lang="en-US" sz="2000" dirty="0" smtClean="0"/>
              <a:t>Which </a:t>
            </a:r>
            <a:r>
              <a:rPr lang="en-US" sz="2000" dirty="0"/>
              <a:t>elements in the table can be found 'native' (not combined in compounds</a:t>
            </a:r>
            <a:r>
              <a:rPr lang="en-US" sz="2000" dirty="0" smtClean="0"/>
              <a:t>)?</a:t>
            </a:r>
            <a:br>
              <a:rPr lang="en-US" sz="2000" dirty="0" smtClean="0"/>
            </a:br>
            <a:r>
              <a:rPr lang="en-US" sz="2000" dirty="0" smtClean="0"/>
              <a:t>______________________________________________________ [</a:t>
            </a:r>
            <a:r>
              <a:rPr lang="en-US" sz="2000" dirty="0"/>
              <a:t>1]</a:t>
            </a:r>
          </a:p>
          <a:p>
            <a:pPr marL="449263" indent="-44926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523288" algn="r"/>
              </a:tabLst>
            </a:pPr>
            <a:r>
              <a:rPr lang="en-US" sz="2000" dirty="0" smtClean="0"/>
              <a:t>Which </a:t>
            </a:r>
            <a:r>
              <a:rPr lang="en-US" sz="2000" dirty="0"/>
              <a:t>elements could be extracted by reaction of their oxides with hydrogen</a:t>
            </a:r>
            <a:r>
              <a:rPr lang="en-US" sz="2000" dirty="0" smtClean="0"/>
              <a:t>?</a:t>
            </a:r>
            <a:br>
              <a:rPr lang="en-US" sz="2000" dirty="0" smtClean="0"/>
            </a:br>
            <a:r>
              <a:rPr lang="en-US" sz="2000" dirty="0" smtClean="0"/>
              <a:t>_____________________________________________________________________________________________________________ [</a:t>
            </a:r>
            <a:r>
              <a:rPr lang="en-US" sz="2000" dirty="0"/>
              <a:t>1]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5918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r>
              <a:rPr lang="en-US" sz="2400" dirty="0" smtClean="0"/>
              <a:t>Manganese </a:t>
            </a:r>
            <a:r>
              <a:rPr lang="en-US" sz="2400" dirty="0"/>
              <a:t>is extracted by reduction of manganese oxide with </a:t>
            </a:r>
            <a:r>
              <a:rPr lang="en-US" sz="2400" dirty="0" smtClean="0"/>
              <a:t>hot</a:t>
            </a:r>
            <a:br>
              <a:rPr lang="en-US" sz="2400" dirty="0" smtClean="0"/>
            </a:br>
            <a:r>
              <a:rPr lang="en-US" sz="2400" dirty="0" smtClean="0"/>
              <a:t> </a:t>
            </a:r>
            <a:r>
              <a:rPr lang="en-US" sz="2400" dirty="0"/>
              <a:t>aluminium. Write a word equation for this reaction</a:t>
            </a:r>
            <a:r>
              <a:rPr lang="en-US" sz="2400" dirty="0" smtClean="0"/>
              <a:t>.</a:t>
            </a:r>
            <a:br>
              <a:rPr lang="en-US" sz="2400" dirty="0" smtClean="0"/>
            </a:br>
            <a:r>
              <a:rPr lang="en-US" sz="2400" dirty="0" smtClean="0"/>
              <a:t>_____________________________________________	[1]</a:t>
            </a:r>
          </a:p>
          <a:p>
            <a:pPr>
              <a:buClr>
                <a:srgbClr val="C00000"/>
              </a:buClr>
              <a:tabLst>
                <a:tab pos="809625" algn="l"/>
                <a:tab pos="8523288" algn="r"/>
              </a:tabLst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240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8523288" algn="r"/>
              </a:tabLst>
            </a:pPr>
            <a:r>
              <a:rPr lang="en-US" sz="2400" dirty="0"/>
              <a:t>Write balanced equations for the </a:t>
            </a:r>
            <a:r>
              <a:rPr lang="en-US" sz="2400" dirty="0" smtClean="0"/>
              <a:t>following:</a:t>
            </a:r>
            <a:br>
              <a:rPr lang="en-US" sz="2400" dirty="0" smtClean="0"/>
            </a:br>
            <a:r>
              <a:rPr lang="en-US" sz="2400" dirty="0" smtClean="0"/>
              <a:t>a</a:t>
            </a:r>
            <a:r>
              <a:rPr lang="en-US" sz="2400" dirty="0"/>
              <a:t>. The reduction of chromium(</a:t>
            </a:r>
            <a:r>
              <a:rPr lang="en-US" sz="2400" dirty="0" err="1"/>
              <a:t>lll</a:t>
            </a:r>
            <a:r>
              <a:rPr lang="en-US" sz="2400" dirty="0"/>
              <a:t>) oxide to chromium using aluminium</a:t>
            </a:r>
            <a:r>
              <a:rPr lang="en-US" sz="2400" dirty="0" smtClean="0"/>
              <a:t>.</a:t>
            </a:r>
            <a:br>
              <a:rPr lang="en-US" sz="2400" dirty="0" smtClean="0"/>
            </a:br>
            <a:r>
              <a:rPr lang="en-US" sz="2400" dirty="0" smtClean="0"/>
              <a:t>_____________________________________________	[2]</a:t>
            </a:r>
            <a:br>
              <a:rPr lang="en-US" sz="2400" dirty="0" smtClean="0"/>
            </a:br>
            <a:r>
              <a:rPr lang="en-US" sz="2400" dirty="0" smtClean="0"/>
              <a:t>b</a:t>
            </a:r>
            <a:r>
              <a:rPr lang="en-US" sz="2400" dirty="0"/>
              <a:t>. The reduction of iron(</a:t>
            </a:r>
            <a:r>
              <a:rPr lang="en-US" sz="2400" dirty="0" err="1"/>
              <a:t>lll</a:t>
            </a:r>
            <a:r>
              <a:rPr lang="en-US" sz="2400" dirty="0"/>
              <a:t>) oxide with carbon monoxide to form iron</a:t>
            </a:r>
            <a:r>
              <a:rPr lang="en-US" sz="2400" dirty="0" smtClean="0"/>
              <a:t>.</a:t>
            </a:r>
            <a:br>
              <a:rPr lang="en-US" sz="2400" dirty="0" smtClean="0"/>
            </a:br>
            <a:r>
              <a:rPr lang="en-US" sz="2400" dirty="0" smtClean="0"/>
              <a:t>____________________________________________	[</a:t>
            </a:r>
            <a:r>
              <a:rPr lang="en-US" sz="2400" dirty="0"/>
              <a:t>2</a:t>
            </a:r>
            <a:r>
              <a:rPr lang="en-US" sz="2400" dirty="0" smtClean="0"/>
              <a:t>]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0491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8523288" algn="r"/>
              </a:tabLst>
            </a:pPr>
            <a:r>
              <a:rPr lang="en-US" sz="2600" dirty="0"/>
              <a:t>The diagram below shows a blast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furnace </a:t>
            </a:r>
            <a:r>
              <a:rPr lang="en-US" sz="2600" dirty="0"/>
              <a:t>for the extraction of </a:t>
            </a:r>
            <a:r>
              <a:rPr lang="en-US" sz="2600" dirty="0" smtClean="0"/>
              <a:t>iron.</a:t>
            </a:r>
            <a:br>
              <a:rPr lang="en-US" sz="2600" dirty="0" smtClean="0"/>
            </a:br>
            <a:r>
              <a:rPr lang="en-US" sz="2600" dirty="0" smtClean="0"/>
              <a:t>On </a:t>
            </a:r>
            <a:r>
              <a:rPr lang="en-US" sz="2600" dirty="0"/>
              <a:t>the diagram draw arrows and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the </a:t>
            </a:r>
            <a:r>
              <a:rPr lang="en-US" sz="2600" dirty="0"/>
              <a:t>following letters to </a:t>
            </a:r>
            <a:r>
              <a:rPr lang="en-US" sz="2600" dirty="0" smtClean="0"/>
              <a:t>show:</a:t>
            </a:r>
            <a:br>
              <a:rPr lang="en-US" sz="2600" dirty="0" smtClean="0"/>
            </a:br>
            <a:r>
              <a:rPr lang="en-US" sz="2600" b="1" dirty="0" smtClean="0"/>
              <a:t>A</a:t>
            </a:r>
            <a:r>
              <a:rPr lang="en-US" sz="2600" dirty="0" smtClean="0"/>
              <a:t> </a:t>
            </a:r>
            <a:r>
              <a:rPr lang="en-US" sz="2600" dirty="0" smtClean="0">
                <a:sym typeface="Wingdings 3" panose="05040102010807070707" pitchFamily="18" charset="2"/>
              </a:rPr>
              <a:t></a:t>
            </a:r>
            <a:r>
              <a:rPr lang="en-US" sz="2600" dirty="0" smtClean="0"/>
              <a:t> </a:t>
            </a:r>
            <a:r>
              <a:rPr lang="en-US" sz="2600" dirty="0"/>
              <a:t>where air is blown into the furnace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b="1" dirty="0" smtClean="0"/>
              <a:t>B</a:t>
            </a:r>
            <a:r>
              <a:rPr lang="en-US" sz="2600" dirty="0" smtClean="0"/>
              <a:t> </a:t>
            </a:r>
            <a:r>
              <a:rPr lang="en-US" sz="2600" dirty="0">
                <a:sym typeface="Wingdings 3" panose="05040102010807070707" pitchFamily="18" charset="2"/>
              </a:rPr>
              <a:t></a:t>
            </a:r>
            <a:r>
              <a:rPr lang="en-US" sz="2600" dirty="0" smtClean="0"/>
              <a:t> </a:t>
            </a:r>
            <a:r>
              <a:rPr lang="en-US" sz="2600" dirty="0"/>
              <a:t>where the iron ore is added to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the </a:t>
            </a:r>
            <a:r>
              <a:rPr lang="en-US" sz="2600" dirty="0"/>
              <a:t>furnace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b="1" dirty="0" smtClean="0"/>
              <a:t>C</a:t>
            </a:r>
            <a:r>
              <a:rPr lang="en-US" sz="2600" dirty="0" smtClean="0"/>
              <a:t> </a:t>
            </a:r>
            <a:r>
              <a:rPr lang="en-US" sz="2600" dirty="0">
                <a:sym typeface="Wingdings 3" panose="05040102010807070707" pitchFamily="18" charset="2"/>
              </a:rPr>
              <a:t></a:t>
            </a:r>
            <a:r>
              <a:rPr lang="en-US" sz="2600" dirty="0" smtClean="0"/>
              <a:t> </a:t>
            </a:r>
            <a:r>
              <a:rPr lang="en-US" sz="2600" dirty="0"/>
              <a:t>where the molten iron is removed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b="1" dirty="0" smtClean="0"/>
              <a:t>D</a:t>
            </a:r>
            <a:r>
              <a:rPr lang="en-US" sz="2600" dirty="0" smtClean="0"/>
              <a:t> </a:t>
            </a:r>
            <a:r>
              <a:rPr lang="en-US" sz="2600" dirty="0">
                <a:sym typeface="Wingdings 3" panose="05040102010807070707" pitchFamily="18" charset="2"/>
              </a:rPr>
              <a:t></a:t>
            </a:r>
            <a:r>
              <a:rPr lang="en-US" sz="2600" dirty="0" smtClean="0"/>
              <a:t> </a:t>
            </a:r>
            <a:r>
              <a:rPr lang="en-US" sz="2600" dirty="0"/>
              <a:t>where the slag is removed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b="1" dirty="0" smtClean="0"/>
              <a:t>E</a:t>
            </a:r>
            <a:r>
              <a:rPr lang="en-US" sz="2600" dirty="0" smtClean="0"/>
              <a:t> </a:t>
            </a:r>
            <a:r>
              <a:rPr lang="en-US" sz="2600" dirty="0">
                <a:sym typeface="Wingdings 3" panose="05040102010807070707" pitchFamily="18" charset="2"/>
              </a:rPr>
              <a:t></a:t>
            </a:r>
            <a:r>
              <a:rPr lang="en-US" sz="2600" dirty="0" smtClean="0"/>
              <a:t> </a:t>
            </a:r>
            <a:r>
              <a:rPr lang="en-US" sz="2600" dirty="0"/>
              <a:t>where waste gases exit the </a:t>
            </a:r>
            <a:r>
              <a:rPr lang="en-US" sz="2600" dirty="0" smtClean="0"/>
              <a:t>furnace.	[5]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8247063" algn="r"/>
              </a:tabLst>
            </a:pPr>
            <a:r>
              <a:rPr lang="en-US" sz="2600" dirty="0"/>
              <a:t>Iron(</a:t>
            </a:r>
            <a:r>
              <a:rPr lang="en-US" sz="2600" dirty="0" err="1"/>
              <a:t>lll</a:t>
            </a:r>
            <a:r>
              <a:rPr lang="en-US" sz="2600" dirty="0"/>
              <a:t>) oxide is reduced in the furnace by carbon </a:t>
            </a:r>
            <a:r>
              <a:rPr lang="en-US" sz="2600" dirty="0" smtClean="0"/>
              <a:t>monoxide. What </a:t>
            </a:r>
            <a:r>
              <a:rPr lang="en-US" sz="2600" dirty="0"/>
              <a:t>are the two stages in the formation of this carbon monoxide</a:t>
            </a:r>
            <a:r>
              <a:rPr lang="en-US" sz="2600" dirty="0" smtClean="0"/>
              <a:t>?	[2]</a:t>
            </a:r>
            <a:br>
              <a:rPr lang="en-US" sz="26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2993" b="9848"/>
          <a:stretch/>
        </p:blipFill>
        <p:spPr>
          <a:xfrm>
            <a:off x="6444208" y="1210085"/>
            <a:ext cx="2384134" cy="329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7976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00" dirty="0" smtClean="0"/>
              <a:t>The </a:t>
            </a:r>
            <a:r>
              <a:rPr lang="en-US" sz="2100" dirty="0"/>
              <a:t>following phrases are about the purpose of the </a:t>
            </a:r>
            <a:r>
              <a:rPr lang="en-US" sz="2100" dirty="0" smtClean="0"/>
              <a:t>limestone</a:t>
            </a:r>
            <a:br>
              <a:rPr lang="en-US" sz="2100" dirty="0" smtClean="0"/>
            </a:br>
            <a:r>
              <a:rPr lang="en-US" sz="2100" dirty="0" smtClean="0"/>
              <a:t>added </a:t>
            </a:r>
            <a:r>
              <a:rPr lang="en-US" sz="2100" dirty="0"/>
              <a:t>to the furnace but they are muddled up. Put these phrases in the correct order and then write them out in the correct order in the space below</a:t>
            </a:r>
            <a:r>
              <a:rPr lang="en-US" sz="2100" dirty="0" smtClean="0"/>
              <a:t>.</a:t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endParaRPr lang="en-US" sz="21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23528" y="2708920"/>
            <a:ext cx="2643959" cy="1094456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high temperatures in the furnace......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1184" y="4041068"/>
            <a:ext cx="2643959" cy="1094456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calcium oxide reacts with......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528" y="5402215"/>
            <a:ext cx="2643959" cy="1094456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......the limestone undergoes thermal decomposition....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19872" y="2708920"/>
            <a:ext cx="2643959" cy="1094456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....silicon dioxide (sand).....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19872" y="4102336"/>
            <a:ext cx="2643959" cy="1094456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 and floats on top of the molten iron.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516217" y="2745632"/>
            <a:ext cx="2304256" cy="1076978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 which is an impurity in the ore.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514654" y="4051534"/>
            <a:ext cx="2326155" cy="1073524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 to form calcium oxide.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514654" y="5402215"/>
            <a:ext cx="2326155" cy="1094456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calcium </a:t>
            </a:r>
            <a:r>
              <a:rPr 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silicate </a:t>
            </a:r>
            <a:r>
              <a:rPr lang="en-US" sz="20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formed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slag</a:t>
            </a:r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20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19871" y="5402215"/>
            <a:ext cx="2643959" cy="1094456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......which runs down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furnace …..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3646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742950" indent="-74295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4400" dirty="0" smtClean="0"/>
              <a:t>Complete </a:t>
            </a:r>
            <a:r>
              <a:rPr lang="en-US" sz="4400" dirty="0"/>
              <a:t>this equation for the reduction of iron oxide to iron. Fe203(s) + </a:t>
            </a:r>
            <a:r>
              <a:rPr lang="en-US" sz="4400" dirty="0" smtClean="0"/>
              <a:t> __________ CO </a:t>
            </a:r>
            <a:r>
              <a:rPr lang="en-US" sz="4400" dirty="0" smtClean="0">
                <a:sym typeface="Wingdings 3" panose="05040102010807070707" pitchFamily="18" charset="2"/>
              </a:rPr>
              <a:t></a:t>
            </a:r>
            <a:r>
              <a:rPr lang="en-US" sz="4400" dirty="0" smtClean="0"/>
              <a:t> __________ </a:t>
            </a:r>
            <a:r>
              <a:rPr lang="en-US" sz="4400" dirty="0"/>
              <a:t>+ </a:t>
            </a:r>
            <a:r>
              <a:rPr lang="en-US" sz="4400" dirty="0" smtClean="0"/>
              <a:t>___________	[2]</a:t>
            </a:r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4400" b="1" dirty="0" smtClean="0"/>
              <a:t>Extension</a:t>
            </a:r>
            <a:endParaRPr lang="en-US" sz="4400" b="1" dirty="0"/>
          </a:p>
          <a:p>
            <a:pPr marL="742950" indent="-742950">
              <a:buClr>
                <a:srgbClr val="C00000"/>
              </a:buClr>
              <a:buFont typeface="+mj-lt"/>
              <a:buAutoNum type="arabicPeriod" startAt="5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4400" dirty="0" smtClean="0"/>
              <a:t>Use </a:t>
            </a:r>
            <a:r>
              <a:rPr lang="en-US" sz="4400" dirty="0"/>
              <a:t>books or the internet to find out three ways to make pure iron</a:t>
            </a:r>
            <a:r>
              <a:rPr lang="en-US" sz="4400" dirty="0" smtClean="0"/>
              <a:t>. 	[</a:t>
            </a:r>
            <a:r>
              <a:rPr lang="en-US" sz="4400" dirty="0"/>
              <a:t>3]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4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742950" indent="-742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3200" dirty="0"/>
              <a:t>The diagram shows an electrolysis cell used to extract aluminium from aluminium oxide.</a:t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On the diagram above, label the electrolyte as </a:t>
            </a:r>
            <a:r>
              <a:rPr lang="en-US" sz="3200" b="1" dirty="0"/>
              <a:t>E</a:t>
            </a:r>
            <a:r>
              <a:rPr lang="en-US" sz="3200" dirty="0"/>
              <a:t>, the cathode as </a:t>
            </a:r>
            <a:r>
              <a:rPr lang="en-US" sz="3200" b="1" dirty="0"/>
              <a:t>C</a:t>
            </a:r>
            <a:r>
              <a:rPr lang="en-US" sz="3200" dirty="0"/>
              <a:t>, the anode as </a:t>
            </a:r>
            <a:r>
              <a:rPr lang="en-US" sz="3200" b="1" dirty="0"/>
              <a:t>A</a:t>
            </a:r>
            <a:r>
              <a:rPr lang="en-US" sz="3200" dirty="0"/>
              <a:t>, and the molten aluminium as </a:t>
            </a:r>
            <a:r>
              <a:rPr lang="en-US" sz="3200" b="1" dirty="0"/>
              <a:t>M</a:t>
            </a:r>
            <a:r>
              <a:rPr lang="en-US" sz="3200" dirty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2339752" y="2204864"/>
            <a:ext cx="4726367" cy="282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499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 startAt="2"/>
              <a:tabLst>
                <a:tab pos="8435975" algn="r"/>
              </a:tabLst>
            </a:pPr>
            <a:r>
              <a:rPr lang="en-US" sz="2000" dirty="0" smtClean="0"/>
              <a:t>Complete </a:t>
            </a:r>
            <a:r>
              <a:rPr lang="en-US" sz="2000" dirty="0"/>
              <a:t>these sentences about the electrolyte using words from the list. Not all the words are used,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smtClean="0"/>
              <a:t>calcite   </a:t>
            </a:r>
            <a:r>
              <a:rPr lang="en-US" sz="2000" b="1" dirty="0" err="1" smtClean="0"/>
              <a:t>cryolite</a:t>
            </a:r>
            <a:r>
              <a:rPr lang="en-US" sz="2000" b="1" dirty="0" smtClean="0"/>
              <a:t>   dissolved   energy   evaporated   high   low   melts   pressure   temperature   950   1500</a:t>
            </a:r>
            <a:br>
              <a:rPr lang="en-US" sz="2000" b="1" dirty="0" smtClean="0"/>
            </a:br>
            <a:r>
              <a:rPr lang="en-US" sz="2000" dirty="0" smtClean="0"/>
              <a:t>Aluminium oxide ________________ at </a:t>
            </a:r>
            <a:r>
              <a:rPr lang="en-US" sz="2000" dirty="0"/>
              <a:t>a very high temperature. It would require too </a:t>
            </a:r>
            <a:r>
              <a:rPr lang="en-US" sz="2000" dirty="0" smtClean="0"/>
              <a:t>much ________________ to </a:t>
            </a:r>
            <a:r>
              <a:rPr lang="en-US" sz="2000" dirty="0"/>
              <a:t>keep the aluminium oxide molten at </a:t>
            </a:r>
            <a:r>
              <a:rPr lang="en-US" sz="2000" dirty="0" smtClean="0"/>
              <a:t>this</a:t>
            </a:r>
            <a:r>
              <a:rPr lang="en-US" sz="2000" dirty="0"/>
              <a:t> ________________ </a:t>
            </a:r>
            <a:r>
              <a:rPr lang="en-US" sz="2000" dirty="0" smtClean="0"/>
              <a:t>So </a:t>
            </a:r>
            <a:r>
              <a:rPr lang="en-US" sz="2000" dirty="0"/>
              <a:t>the </a:t>
            </a:r>
            <a:r>
              <a:rPr lang="en-US" sz="2000" dirty="0" smtClean="0"/>
              <a:t>aluminium oxide is</a:t>
            </a:r>
            <a:r>
              <a:rPr lang="en-US" sz="2000" dirty="0"/>
              <a:t> ________________ </a:t>
            </a:r>
            <a:r>
              <a:rPr lang="en-US" sz="2000" dirty="0" smtClean="0"/>
              <a:t>in molten</a:t>
            </a:r>
            <a:r>
              <a:rPr lang="en-US" sz="2000" dirty="0"/>
              <a:t> ________________ </a:t>
            </a:r>
            <a:r>
              <a:rPr lang="en-US" sz="2000" dirty="0" smtClean="0"/>
              <a:t>and calcium fluoride</a:t>
            </a:r>
            <a:r>
              <a:rPr lang="en-US" sz="2000" dirty="0"/>
              <a:t>. This lowers </a:t>
            </a:r>
            <a:r>
              <a:rPr lang="en-US" sz="2000" dirty="0" smtClean="0"/>
              <a:t>the operating </a:t>
            </a:r>
            <a:r>
              <a:rPr lang="en-US" sz="2000" dirty="0"/>
              <a:t>temperature to </a:t>
            </a:r>
            <a:r>
              <a:rPr lang="en-US" sz="2000" dirty="0" smtClean="0"/>
              <a:t>about</a:t>
            </a:r>
            <a:r>
              <a:rPr lang="en-US" sz="2000" dirty="0"/>
              <a:t> ________________ </a:t>
            </a:r>
            <a:r>
              <a:rPr lang="en-US" sz="2000" dirty="0" smtClean="0"/>
              <a:t>°</a:t>
            </a:r>
            <a:r>
              <a:rPr lang="en-US" sz="2000" dirty="0"/>
              <a:t>C. The temperature is kept </a:t>
            </a:r>
            <a:r>
              <a:rPr lang="en-US" sz="2000" dirty="0" smtClean="0"/>
              <a:t>relatively </a:t>
            </a:r>
            <a:r>
              <a:rPr lang="en-US" sz="2000" dirty="0"/>
              <a:t> ________________ </a:t>
            </a:r>
            <a:r>
              <a:rPr lang="en-US" sz="2000" dirty="0" smtClean="0"/>
              <a:t>by </a:t>
            </a:r>
            <a:r>
              <a:rPr lang="en-US" sz="2000" dirty="0"/>
              <a:t>keeping the percentage of aluminium oxide in the mixture at 5</a:t>
            </a:r>
            <a:r>
              <a:rPr lang="en-US" sz="2000" dirty="0" smtClean="0"/>
              <a:t>%.	[7]</a:t>
            </a:r>
            <a:endParaRPr lang="en-US" sz="2000" dirty="0"/>
          </a:p>
          <a:p>
            <a:pPr marL="534988" indent="-534988">
              <a:buClr>
                <a:srgbClr val="C00000"/>
              </a:buClr>
              <a:buFont typeface="+mj-lt"/>
              <a:buAutoNum type="arabicPeriod" startAt="2"/>
              <a:tabLst>
                <a:tab pos="8435975" algn="r"/>
              </a:tabLst>
            </a:pPr>
            <a:r>
              <a:rPr lang="en-US" sz="2000" b="1" dirty="0" smtClean="0"/>
              <a:t>a</a:t>
            </a:r>
            <a:r>
              <a:rPr lang="en-US" sz="2000" dirty="0"/>
              <a:t>. Complete these equations for the reactions at the anode </a:t>
            </a:r>
            <a:r>
              <a:rPr lang="en-US" sz="2000" dirty="0" smtClean="0"/>
              <a:t>and cathode.	</a:t>
            </a:r>
            <a:br>
              <a:rPr lang="en-US" sz="2000" dirty="0" smtClean="0"/>
            </a:br>
            <a:r>
              <a:rPr lang="en-US" sz="2000" b="1" dirty="0" smtClean="0"/>
              <a:t>i</a:t>
            </a:r>
            <a:r>
              <a:rPr lang="en-US" sz="2000" b="1" dirty="0"/>
              <a:t>.</a:t>
            </a:r>
            <a:r>
              <a:rPr lang="en-US" sz="2000" dirty="0"/>
              <a:t> </a:t>
            </a:r>
            <a:r>
              <a:rPr lang="en-US" sz="2000" dirty="0" smtClean="0"/>
              <a:t> Al3</a:t>
            </a:r>
            <a:r>
              <a:rPr lang="en-US" sz="2000" baseline="30000" dirty="0"/>
              <a:t>+</a:t>
            </a:r>
            <a:r>
              <a:rPr lang="en-US" sz="2000" dirty="0"/>
              <a:t> + </a:t>
            </a:r>
            <a:r>
              <a:rPr lang="en-US" sz="2000" dirty="0" smtClean="0"/>
              <a:t>_______________ </a:t>
            </a:r>
            <a:r>
              <a:rPr lang="en-US" sz="2000" dirty="0" smtClean="0">
                <a:sym typeface="Wingdings 3" panose="05040102010807070707" pitchFamily="18" charset="2"/>
              </a:rPr>
              <a:t></a:t>
            </a:r>
            <a:r>
              <a:rPr lang="en-US" sz="2000" dirty="0" smtClean="0"/>
              <a:t> _______________	[2]</a:t>
            </a:r>
            <a:br>
              <a:rPr lang="en-US" sz="2000" dirty="0" smtClean="0"/>
            </a:br>
            <a:r>
              <a:rPr lang="en-US" sz="2000" b="1" dirty="0" smtClean="0"/>
              <a:t>Ii  </a:t>
            </a:r>
            <a:r>
              <a:rPr lang="en-US" sz="2000" dirty="0" smtClean="0"/>
              <a:t>___________ 0</a:t>
            </a:r>
            <a:r>
              <a:rPr lang="en-US" sz="2400" baseline="30000" dirty="0" smtClean="0"/>
              <a:t>2-</a:t>
            </a:r>
            <a:r>
              <a:rPr lang="en-US" sz="2000" dirty="0" smtClean="0"/>
              <a:t> </a:t>
            </a:r>
            <a:r>
              <a:rPr lang="en-US" sz="2000" dirty="0" smtClean="0">
                <a:sym typeface="Wingdings 3" panose="05040102010807070707" pitchFamily="18" charset="2"/>
              </a:rPr>
              <a:t></a:t>
            </a:r>
            <a:r>
              <a:rPr lang="en-US" sz="2000" dirty="0" smtClean="0"/>
              <a:t> _____________ </a:t>
            </a:r>
            <a:r>
              <a:rPr lang="en-US" sz="2000" dirty="0"/>
              <a:t>+ </a:t>
            </a:r>
            <a:r>
              <a:rPr lang="en-US" sz="2000" dirty="0" smtClean="0"/>
              <a:t>_____________             [2]</a:t>
            </a:r>
            <a:br>
              <a:rPr lang="en-US" sz="2000" dirty="0" smtClean="0"/>
            </a:br>
            <a:r>
              <a:rPr lang="en-US" sz="2000" b="1" dirty="0" smtClean="0"/>
              <a:t>b</a:t>
            </a:r>
            <a:r>
              <a:rPr lang="en-US" sz="2000" b="1" dirty="0"/>
              <a:t>.</a:t>
            </a:r>
            <a:r>
              <a:rPr lang="en-US" sz="2000" dirty="0"/>
              <a:t> Construct the overall equation for this electrolysis</a:t>
            </a:r>
            <a:r>
              <a:rPr lang="en-US" sz="2000" dirty="0" smtClean="0"/>
              <a:t>.                   [2]</a:t>
            </a:r>
            <a:br>
              <a:rPr lang="en-US" sz="2000" dirty="0" smtClean="0"/>
            </a:br>
            <a:endParaRPr lang="en-US" sz="14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8504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 startAt="4"/>
              <a:tabLst>
                <a:tab pos="8435975" algn="r"/>
              </a:tabLst>
            </a:pPr>
            <a:r>
              <a:rPr lang="en-US" sz="2800" dirty="0" smtClean="0"/>
              <a:t>Explain </a:t>
            </a:r>
            <a:r>
              <a:rPr lang="en-US" sz="2800" dirty="0"/>
              <a:t>why the carbon anodes have to be renewed from time to time</a:t>
            </a:r>
            <a:r>
              <a:rPr lang="en-US" sz="2800" dirty="0" smtClean="0"/>
              <a:t>.</a:t>
            </a:r>
            <a:br>
              <a:rPr lang="en-US" sz="2800" dirty="0" smtClean="0"/>
            </a:br>
            <a:r>
              <a:rPr lang="en-US" sz="2800" dirty="0" smtClean="0"/>
              <a:t>_____________________________________________________________________________________________________________________________________________________________</a:t>
            </a:r>
            <a:r>
              <a:rPr lang="en-US" sz="2800" dirty="0"/>
              <a:t>	[2</a:t>
            </a:r>
            <a:r>
              <a:rPr lang="en-US" sz="2800" dirty="0" smtClean="0"/>
              <a:t>]</a:t>
            </a:r>
            <a:endParaRPr lang="en-GB" sz="2800" dirty="0"/>
          </a:p>
          <a:p>
            <a:r>
              <a:rPr lang="en-IE" sz="2800" b="1" dirty="0" smtClean="0"/>
              <a:t>Extension</a:t>
            </a:r>
            <a:endParaRPr lang="en-GB" sz="28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5"/>
              <a:tabLst>
                <a:tab pos="8609013" algn="r"/>
              </a:tabLst>
            </a:pPr>
            <a:r>
              <a:rPr lang="en-US" sz="2800" dirty="0" smtClean="0"/>
              <a:t>The </a:t>
            </a:r>
            <a:r>
              <a:rPr lang="en-US" sz="2800" dirty="0"/>
              <a:t>actual reaction at the cathode may involve two moles of Al203 splitting into an Al</a:t>
            </a:r>
            <a:r>
              <a:rPr lang="en-US" sz="2800" baseline="30000" dirty="0"/>
              <a:t>3+</a:t>
            </a:r>
            <a:r>
              <a:rPr lang="en-US" sz="2800" dirty="0"/>
              <a:t> ion and one other ion. The other ion then decomposes into </a:t>
            </a:r>
            <a:r>
              <a:rPr lang="en-US" sz="2800" dirty="0" smtClean="0"/>
              <a:t>Al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O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</a:t>
            </a:r>
            <a:r>
              <a:rPr lang="en-US" sz="2800" dirty="0"/>
              <a:t>and </a:t>
            </a:r>
            <a:r>
              <a:rPr lang="en-US" sz="2800" dirty="0" smtClean="0"/>
              <a:t>oxygen.</a:t>
            </a:r>
            <a:br>
              <a:rPr lang="en-US" sz="2800" dirty="0" smtClean="0"/>
            </a:br>
            <a:r>
              <a:rPr lang="en-US" sz="2800" dirty="0" smtClean="0"/>
              <a:t>Write </a:t>
            </a:r>
            <a:r>
              <a:rPr lang="en-US" sz="2800" dirty="0"/>
              <a:t>equations for these reactions</a:t>
            </a:r>
            <a:r>
              <a:rPr lang="en-US" sz="2800" dirty="0" smtClean="0"/>
              <a:t>.                  </a:t>
            </a:r>
            <a:r>
              <a:rPr lang="en-GB" sz="2800" dirty="0" smtClean="0"/>
              <a:t>[</a:t>
            </a:r>
            <a:r>
              <a:rPr lang="en-GB" sz="2800" dirty="0"/>
              <a:t>4</a:t>
            </a:r>
            <a:r>
              <a:rPr lang="en-GB" sz="2800" dirty="0" smtClean="0"/>
              <a:t>]</a:t>
            </a:r>
            <a:br>
              <a:rPr lang="en-GB" sz="28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7941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2458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/>
              <a:tabLst>
                <a:tab pos="8435975" algn="r"/>
              </a:tabLst>
            </a:pPr>
            <a:r>
              <a:rPr lang="en-US" dirty="0" smtClean="0"/>
              <a:t>Complete </a:t>
            </a:r>
            <a:r>
              <a:rPr lang="en-US" dirty="0"/>
              <a:t>the table about the uses and properties of different metals and alloys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11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382662"/>
              </p:ext>
            </p:extLst>
          </p:nvPr>
        </p:nvGraphicFramePr>
        <p:xfrm>
          <a:off x="251521" y="1612984"/>
          <a:ext cx="8568951" cy="491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1"/>
                <a:gridCol w="2160240"/>
                <a:gridCol w="4320480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 or alloy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Properties that makes it suitable for use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aluminium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Drinks can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  <a:endParaRPr lang="en-GB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 alloy (90.25% Al, 6% Zn, and 3.75% Mg/Cu)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Aircraft body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  <a:endParaRPr lang="en-GB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brass</a:t>
                      </a:r>
                    </a:p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(70% Cu, 30% Zn)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Door handles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  <a:endParaRPr lang="en-GB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bronze</a:t>
                      </a:r>
                    </a:p>
                    <a:p>
                      <a:r>
                        <a:rPr lang="nl-NL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Cu, 5% Sn)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use</a:t>
                      </a:r>
                      <a:b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 [1]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Resistant to corrosion                    [1]</a:t>
                      </a:r>
                      <a:endParaRPr lang="en-GB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cobalt alloy (65% Co, 30% Cr, 5% Mo)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Two uses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 [1]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 [1]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remains hard at high temperatures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 not change shape easily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 wiring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Saucepan</a:t>
                      </a:r>
                      <a:r>
                        <a:rPr lang="en-IE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base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  <a:endParaRPr lang="en-GB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'silver coinage metal' (75%Cu, 25% Ni)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Coins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  <a:endParaRPr lang="en-GB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383710" y="5013176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9530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8609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7797800" algn="r"/>
              </a:tabLst>
            </a:pPr>
            <a:r>
              <a:rPr lang="en-US" sz="4300" b="1" dirty="0" smtClean="0"/>
              <a:t>Extension</a:t>
            </a:r>
          </a:p>
          <a:p>
            <a:pPr marL="811213" indent="-811213">
              <a:buClr>
                <a:srgbClr val="C00000"/>
              </a:buClr>
              <a:buFont typeface="+mj-lt"/>
              <a:buAutoNum type="arabicPeriod" startAt="2"/>
              <a:tabLst>
                <a:tab pos="7797800" algn="r"/>
              </a:tabLst>
            </a:pPr>
            <a:r>
              <a:rPr lang="en-US" sz="4300" dirty="0" smtClean="0"/>
              <a:t>Commercial </a:t>
            </a:r>
            <a:r>
              <a:rPr lang="en-US" sz="4300" dirty="0"/>
              <a:t>aluminium is 99.5% aluminium with a little iron and silicon. This is preferred for </a:t>
            </a:r>
            <a:r>
              <a:rPr lang="en-US" sz="4300" dirty="0" smtClean="0"/>
              <a:t>engineering use </a:t>
            </a:r>
            <a:r>
              <a:rPr lang="en-US" sz="4300" dirty="0"/>
              <a:t>instead of pure aluminium. Use your knowledge of the structure of metals to explain why. </a:t>
            </a:r>
            <a:r>
              <a:rPr lang="en-US" sz="4300" dirty="0" smtClean="0"/>
              <a:t>	[</a:t>
            </a:r>
            <a:r>
              <a:rPr lang="en-US" sz="4300" dirty="0"/>
              <a:t>3]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3764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14.6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7797800" algn="r"/>
              </a:tabLst>
            </a:pPr>
            <a:r>
              <a:rPr lang="en-US" sz="2000" dirty="0"/>
              <a:t>Complete the phrases A to F about steel-making using phrases </a:t>
            </a:r>
            <a:r>
              <a:rPr lang="en-US" sz="2000" b="1" dirty="0"/>
              <a:t>1</a:t>
            </a:r>
            <a:r>
              <a:rPr lang="en-US" sz="2000" dirty="0"/>
              <a:t> to</a:t>
            </a:r>
            <a:r>
              <a:rPr lang="en-US" sz="2000" b="1" dirty="0"/>
              <a:t> 6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1400" dirty="0" smtClean="0"/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7797800" algn="r"/>
              </a:tabLst>
            </a:pPr>
            <a:r>
              <a:rPr lang="en-US" sz="2000" dirty="0"/>
              <a:t>Now put the pairs of phrases in the correct order to describe the </a:t>
            </a:r>
            <a:br>
              <a:rPr lang="en-US" sz="2000" dirty="0"/>
            </a:br>
            <a:r>
              <a:rPr lang="en-US" sz="2000" dirty="0"/>
              <a:t>correct sequence during steel-making, i.e. letter-number, </a:t>
            </a:r>
            <a:br>
              <a:rPr lang="en-US" sz="2000" dirty="0"/>
            </a:br>
            <a:r>
              <a:rPr lang="en-US" sz="2000" dirty="0"/>
              <a:t>letter-number, letter-number, etc.	</a:t>
            </a:r>
            <a:r>
              <a:rPr lang="en-US" sz="2000" dirty="0" smtClean="0"/>
              <a:t>[2]</a:t>
            </a:r>
            <a:br>
              <a:rPr lang="en-US" sz="2000" dirty="0" smtClean="0"/>
            </a:br>
            <a:r>
              <a:rPr lang="en-US" sz="2000" dirty="0" smtClean="0"/>
              <a:t>_______________________________________________________</a:t>
            </a: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54034" y="1628800"/>
            <a:ext cx="3785918" cy="403245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Calcium oxide is added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4034" y="2185710"/>
            <a:ext cx="3785918" cy="387428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jet of oxygen ....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034" y="2726803"/>
            <a:ext cx="3785918" cy="576064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molten iron from the 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	blast 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furnace......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4034" y="3456532"/>
            <a:ext cx="3785918" cy="321953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gives a slag ...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4034" y="3932150"/>
            <a:ext cx="3785918" cy="351299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Calcium oxide is added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4034" y="4365104"/>
            <a:ext cx="3785918" cy="576064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oxides of phosphorous 	and silicon ……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34554" y="1700808"/>
            <a:ext cx="3785918" cy="576064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>
            <a:noAutofit/>
          </a:bodyPr>
          <a:lstStyle/>
          <a:p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......is poured into a basic 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 converter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34554" y="2404630"/>
            <a:ext cx="3785918" cy="576064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>
            <a:noAutofit/>
          </a:bodyPr>
          <a:lstStyle/>
          <a:p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......which floats on the iron and 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removed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34554" y="3108452"/>
            <a:ext cx="3785918" cy="361454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>
            <a:noAutofit/>
          </a:bodyPr>
          <a:lstStyle/>
          <a:p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... are solid acidic oxides.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034554" y="3597664"/>
            <a:ext cx="3785918" cy="576064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>
            <a:noAutofit/>
          </a:bodyPr>
          <a:lstStyle/>
          <a:p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... the acidic oxides of silicon and phosphorus.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34554" y="4301486"/>
            <a:ext cx="3785918" cy="29590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>
            <a:noAutofit/>
          </a:bodyPr>
          <a:lstStyle/>
          <a:p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.... because it is a basic oxide.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034554" y="4725144"/>
            <a:ext cx="3785918" cy="576064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>
            <a:noAutofit/>
          </a:bodyPr>
          <a:lstStyle/>
          <a:p>
            <a:r>
              <a:rPr lang="en-US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 </a:t>
            </a:r>
            <a:r>
              <a:rPr lang="en-US" sz="1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oxidises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impurities C, </a:t>
            </a:r>
            <a:r>
              <a:rPr lang="en-US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P, and S to their oxides.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5088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14.6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523288" algn="r"/>
              </a:tabLst>
            </a:pPr>
            <a:r>
              <a:rPr lang="en-US" sz="2200" dirty="0" smtClean="0"/>
              <a:t>Complete </a:t>
            </a:r>
            <a:r>
              <a:rPr lang="en-US" sz="2200" dirty="0"/>
              <a:t>the table about the uses and properties of different </a:t>
            </a:r>
            <a:r>
              <a:rPr lang="en-US" sz="2200" dirty="0" smtClean="0"/>
              <a:t>steels.</a:t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 smtClean="0"/>
          </a:p>
          <a:p>
            <a:pPr>
              <a:buClr>
                <a:srgbClr val="C00000"/>
              </a:buClr>
              <a:tabLst>
                <a:tab pos="8523288" algn="r"/>
              </a:tabLst>
            </a:pPr>
            <a:r>
              <a:rPr lang="en-US" sz="22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523288" algn="r"/>
              </a:tabLst>
            </a:pPr>
            <a:r>
              <a:rPr lang="en-US" sz="2200" dirty="0"/>
              <a:t>Complete the equations for these two reactions in the basic oxygen </a:t>
            </a:r>
            <a:r>
              <a:rPr lang="en-US" sz="2200" dirty="0" smtClean="0"/>
              <a:t>converter.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/>
              <a:t>. P</a:t>
            </a:r>
            <a:r>
              <a:rPr lang="en-US" sz="2200" baseline="-25000" dirty="0"/>
              <a:t>4</a:t>
            </a:r>
            <a:r>
              <a:rPr lang="en-US" sz="2200" dirty="0"/>
              <a:t>O</a:t>
            </a:r>
            <a:r>
              <a:rPr lang="en-US" sz="2200" baseline="-25000" dirty="0"/>
              <a:t>10</a:t>
            </a:r>
            <a:r>
              <a:rPr lang="en-US" sz="2200" dirty="0"/>
              <a:t> + </a:t>
            </a:r>
            <a:r>
              <a:rPr lang="en-US" sz="2200" dirty="0" smtClean="0"/>
              <a:t>_________ </a:t>
            </a:r>
            <a:r>
              <a:rPr lang="en-US" sz="2200" dirty="0" err="1" smtClean="0"/>
              <a:t>CaO</a:t>
            </a:r>
            <a:r>
              <a:rPr lang="en-US" sz="2200" dirty="0" smtClean="0"/>
              <a:t> </a:t>
            </a:r>
            <a:r>
              <a:rPr lang="en-US" sz="2200" dirty="0" smtClean="0">
                <a:sym typeface="Wingdings 3" panose="05040102010807070707" pitchFamily="18" charset="2"/>
              </a:rPr>
              <a:t> ___________</a:t>
            </a:r>
            <a:r>
              <a:rPr lang="en-US" sz="2200" dirty="0" smtClean="0"/>
              <a:t>Ca</a:t>
            </a:r>
            <a:r>
              <a:rPr lang="en-US" sz="2200" baseline="-25000" dirty="0" smtClean="0"/>
              <a:t>3</a:t>
            </a:r>
            <a:r>
              <a:rPr lang="en-US" sz="2200" dirty="0" smtClean="0"/>
              <a:t>(PO_____)</a:t>
            </a:r>
            <a:r>
              <a:rPr lang="en-US" sz="2200" baseline="-25000" dirty="0" smtClean="0"/>
              <a:t>2	</a:t>
            </a:r>
            <a:r>
              <a:rPr lang="en-US" sz="2200" dirty="0" smtClean="0"/>
              <a:t>[2]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/>
              <a:t>. </a:t>
            </a:r>
            <a:r>
              <a:rPr lang="en-US" sz="2200" dirty="0" smtClean="0"/>
              <a:t>Fe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O</a:t>
            </a:r>
            <a:r>
              <a:rPr lang="en-US" sz="2200" baseline="-25000" dirty="0" smtClean="0"/>
              <a:t>3</a:t>
            </a:r>
            <a:r>
              <a:rPr lang="en-US" sz="2200" dirty="0" smtClean="0"/>
              <a:t> +</a:t>
            </a:r>
            <a:r>
              <a:rPr lang="en-US" sz="2200" dirty="0"/>
              <a:t> _________ </a:t>
            </a:r>
            <a:r>
              <a:rPr lang="en-US" sz="2200" dirty="0" smtClean="0"/>
              <a:t>CO </a:t>
            </a:r>
            <a:r>
              <a:rPr lang="en-US" sz="2200" dirty="0" smtClean="0">
                <a:sym typeface="Wingdings 3" panose="05040102010807070707" pitchFamily="18" charset="2"/>
              </a:rPr>
              <a:t> _________</a:t>
            </a:r>
            <a:r>
              <a:rPr lang="en-US" sz="2200" dirty="0" smtClean="0"/>
              <a:t> </a:t>
            </a:r>
            <a:r>
              <a:rPr lang="en-US" sz="2200" dirty="0"/>
              <a:t>Fe + </a:t>
            </a:r>
            <a:r>
              <a:rPr lang="en-US" sz="2200" dirty="0" smtClean="0"/>
              <a:t>________</a:t>
            </a:r>
            <a:r>
              <a:rPr lang="en-US" sz="2200" dirty="0"/>
              <a:t> </a:t>
            </a:r>
            <a:r>
              <a:rPr lang="en-US" sz="2200" dirty="0" smtClean="0"/>
              <a:t>   [2]</a:t>
            </a:r>
            <a:endParaRPr lang="en-US" sz="2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586836"/>
              </p:ext>
            </p:extLst>
          </p:nvPr>
        </p:nvGraphicFramePr>
        <p:xfrm>
          <a:off x="251520" y="1957432"/>
          <a:ext cx="8568951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1"/>
                <a:gridCol w="2160240"/>
                <a:gridCol w="4320480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Steel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Properties that makes it suitable for use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mild steel (99.7 Fe, 0.3% C)</a:t>
                      </a:r>
                      <a:endParaRPr kumimoji="0" lang="en-GB" sz="16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two uses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en-IE" sz="16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 [1]</a:t>
                      </a:r>
                      <a:endParaRPr lang="en-GB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IE" sz="16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 [1]</a:t>
                      </a:r>
                      <a:endParaRPr lang="en-GB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property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  <a:endParaRPr lang="en-GB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stainless steel (70% Fe, 20% Cr, 10% Ni)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two uses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en-IE" sz="16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 [1]</a:t>
                      </a:r>
                      <a:endParaRPr lang="en-GB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IE" sz="16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 [1]</a:t>
                      </a:r>
                      <a:endParaRPr lang="en-GB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property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  <a:endParaRPr lang="en-GB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tungsten steel (95% Fe, 5% W)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Drill bits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Two property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</a:p>
                    <a:p>
                      <a:pPr marL="276225" indent="-276225" algn="l">
                        <a:buFont typeface="+mj-lt"/>
                        <a:buAutoNum type="arabicPeriod"/>
                      </a:pPr>
                      <a:r>
                        <a:rPr lang="en-I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 [1]</a:t>
                      </a:r>
                      <a:endParaRPr lang="en-GB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9248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14 - Making Use of Metals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50115</TotalTime>
  <Words>8098</Words>
  <Application>Microsoft Office PowerPoint</Application>
  <PresentationFormat>On-screen Show (4:3)</PresentationFormat>
  <Paragraphs>1058</Paragraphs>
  <Slides>76</Slides>
  <Notes>76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7" baseType="lpstr">
      <vt:lpstr>Arial</vt:lpstr>
      <vt:lpstr>Calibri</vt:lpstr>
      <vt:lpstr>FrutigerLTStd-Light</vt:lpstr>
      <vt:lpstr>Lucida Sans Unicode</vt:lpstr>
      <vt:lpstr>NewAsterLTStd</vt:lpstr>
      <vt:lpstr>NewAsterLTStd-Bold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14.1 – Metals in the Earths Crust</vt:lpstr>
      <vt:lpstr>14.1 – Metals in the Earths Crust</vt:lpstr>
      <vt:lpstr>14.1 – Metals in the Earths Crust</vt:lpstr>
      <vt:lpstr>14.1 – Metals in the Earths Crust</vt:lpstr>
      <vt:lpstr>14.1 – Metals in the Earths Crust</vt:lpstr>
      <vt:lpstr>14.1 – Metals in the Earths Crust</vt:lpstr>
      <vt:lpstr>14.2 – Extracting Metals from their Ores</vt:lpstr>
      <vt:lpstr>14.2 – Extracting Metals from their Ores</vt:lpstr>
      <vt:lpstr>14.2 – Extracting Metals from their Ores</vt:lpstr>
      <vt:lpstr>14.2 – Extracting Metals from their Ores</vt:lpstr>
      <vt:lpstr>14.2 – Extracting Metals from their Ores</vt:lpstr>
      <vt:lpstr>14.2 – Extracting Metals from their Ores</vt:lpstr>
      <vt:lpstr>14.3 – Extracting Iron</vt:lpstr>
      <vt:lpstr>14.3 – Extracting Iron</vt:lpstr>
      <vt:lpstr>14.3 – Extracting Iron</vt:lpstr>
      <vt:lpstr>14.3 – Extracting Iron</vt:lpstr>
      <vt:lpstr>14.3 – Extracting Iron</vt:lpstr>
      <vt:lpstr>14.3 – Extracting Iron</vt:lpstr>
      <vt:lpstr>14.4 – Extracting Aluminium</vt:lpstr>
      <vt:lpstr>14.4 – Extracting Aluminium</vt:lpstr>
      <vt:lpstr>14.4 – Extracting Aluminium</vt:lpstr>
      <vt:lpstr>14.4 – Extracting Aluminium</vt:lpstr>
      <vt:lpstr>14.4 – Extracting Aluminium</vt:lpstr>
      <vt:lpstr>14.4 – Extracting Aluminium</vt:lpstr>
      <vt:lpstr>14.5 – Making Use of Metals and Alloys</vt:lpstr>
      <vt:lpstr>14.5 – Making Use of Metals and Alloys</vt:lpstr>
      <vt:lpstr>14.5 – Making Use of Metals and Alloys</vt:lpstr>
      <vt:lpstr>14.5 – Making Use of Metals and Alloys</vt:lpstr>
      <vt:lpstr>14.5 – Making Use of Metals and Alloys</vt:lpstr>
      <vt:lpstr>14.5 – Making Use of Metals and Alloys</vt:lpstr>
      <vt:lpstr>14.6 – Steels and Steel-Making</vt:lpstr>
      <vt:lpstr>14.6 – Steels and Steel-Making</vt:lpstr>
      <vt:lpstr>14.6 – Steels and Steel-Making</vt:lpstr>
      <vt:lpstr>14.6 – Steels and Steel-Making</vt:lpstr>
      <vt:lpstr>14.5 – Making Use of Metals and Alloys</vt:lpstr>
      <vt:lpstr>14 – Steels and Steel-Making</vt:lpstr>
      <vt:lpstr>14 – Steels and Steel-Making</vt:lpstr>
      <vt:lpstr>14 – Steels and Steel-Making</vt:lpstr>
      <vt:lpstr>14 – Steels and Steel-Making</vt:lpstr>
      <vt:lpstr>14 – Steels and Steel-Making</vt:lpstr>
      <vt:lpstr>14 – Steels and Steel-Making</vt:lpstr>
      <vt:lpstr>14 – Steels and Steel-Making</vt:lpstr>
      <vt:lpstr>14 – Revision Checklist - Core</vt:lpstr>
      <vt:lpstr>14 – Revision Checklist - Extended</vt:lpstr>
      <vt:lpstr>14 – Revision Questions – Core Curriculum</vt:lpstr>
      <vt:lpstr>14 – Revision Questions – Core Curriculum</vt:lpstr>
      <vt:lpstr>14 – Revision Questions – Core Curriculum</vt:lpstr>
      <vt:lpstr>14 – Revision Questions – Core Curriculum</vt:lpstr>
      <vt:lpstr>14 – Revision Questions – Core Curriculum</vt:lpstr>
      <vt:lpstr>14 – Revision Questions – Core Curriculum</vt:lpstr>
      <vt:lpstr>14.1 – Workbook Questions</vt:lpstr>
      <vt:lpstr>14.1 – Workbook Questions</vt:lpstr>
      <vt:lpstr>14.1 – Workbook Questions</vt:lpstr>
      <vt:lpstr>14.2 – Workbook Questions</vt:lpstr>
      <vt:lpstr>14.2 – Workbook Questions</vt:lpstr>
      <vt:lpstr>14.2 – Workbook Questions</vt:lpstr>
      <vt:lpstr>14.3 – Workbook Questions</vt:lpstr>
      <vt:lpstr>14.3 – Workbook Questions</vt:lpstr>
      <vt:lpstr>14.3 – Workbook Questions</vt:lpstr>
      <vt:lpstr>14.4 – Workbook Questions</vt:lpstr>
      <vt:lpstr>14.4 – Workbook Questions</vt:lpstr>
      <vt:lpstr>14.4 – Workbook Questions</vt:lpstr>
      <vt:lpstr>14.5 – Workbook Questions</vt:lpstr>
      <vt:lpstr>14.5 – Workbook Questions</vt:lpstr>
      <vt:lpstr>14.6 – Workbook Questions</vt:lpstr>
      <vt:lpstr>14.6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14 - Making Use of Metals</dc:title>
  <dc:subject>Travel and Tourism</dc:subject>
  <dc:creator>Enderoth</dc:creator>
  <cp:lastModifiedBy>Stephen Rafferty</cp:lastModifiedBy>
  <cp:revision>1686</cp:revision>
  <cp:lastPrinted>2014-01-22T18:25:48Z</cp:lastPrinted>
  <dcterms:created xsi:type="dcterms:W3CDTF">2008-03-12T11:01:44Z</dcterms:created>
  <dcterms:modified xsi:type="dcterms:W3CDTF">2018-08-01T15:34:24Z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